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63" r:id="rId5"/>
    <p:sldMasterId id="2147483665" r:id="rId6"/>
    <p:sldMasterId id="2147483667" r:id="rId7"/>
  </p:sldMasterIdLst>
  <p:notesMasterIdLst>
    <p:notesMasterId r:id="rId27"/>
  </p:notesMasterIdLst>
  <p:sldIdLst>
    <p:sldId id="257" r:id="rId8"/>
    <p:sldId id="259" r:id="rId9"/>
    <p:sldId id="4453" r:id="rId10"/>
    <p:sldId id="4452" r:id="rId11"/>
    <p:sldId id="265" r:id="rId12"/>
    <p:sldId id="277" r:id="rId13"/>
    <p:sldId id="4458" r:id="rId14"/>
    <p:sldId id="4454" r:id="rId15"/>
    <p:sldId id="4457" r:id="rId16"/>
    <p:sldId id="4459" r:id="rId17"/>
    <p:sldId id="4456" r:id="rId18"/>
    <p:sldId id="260" r:id="rId19"/>
    <p:sldId id="4460" r:id="rId20"/>
    <p:sldId id="4461" r:id="rId21"/>
    <p:sldId id="4462" r:id="rId22"/>
    <p:sldId id="4464" r:id="rId23"/>
    <p:sldId id="4465" r:id="rId24"/>
    <p:sldId id="258" r:id="rId25"/>
    <p:sldId id="26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5"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9E4"/>
    <a:srgbClr val="C3C8C8"/>
    <a:srgbClr val="001C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20"/>
    <p:restoredTop sz="95969"/>
  </p:normalViewPr>
  <p:slideViewPr>
    <p:cSldViewPr snapToGrid="0">
      <p:cViewPr varScale="1">
        <p:scale>
          <a:sx n="185" d="100"/>
          <a:sy n="185" d="100"/>
        </p:scale>
        <p:origin x="208" y="480"/>
      </p:cViewPr>
      <p:guideLst>
        <p:guide orient="horz" pos="2205"/>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52C2A6-116E-4CEC-A74C-2CA436D540A1}" type="datetimeFigureOut">
              <a:t>10/17/25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0F8468-58EB-443A-B2EC-ACBA36A0F363}" type="slidenum">
              <a:t>‹#›</a:t>
            </a:fld>
            <a:endParaRPr lang="en-US"/>
          </a:p>
        </p:txBody>
      </p:sp>
    </p:spTree>
    <p:extLst>
      <p:ext uri="{BB962C8B-B14F-4D97-AF65-F5344CB8AC3E}">
        <p14:creationId xmlns:p14="http://schemas.microsoft.com/office/powerpoint/2010/main" val="768674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0F8468-58EB-443A-B2EC-ACBA36A0F363}" type="slidenum">
              <a:rPr lang="en-NZ" smtClean="0"/>
              <a:t>11</a:t>
            </a:fld>
            <a:endParaRPr lang="en-NZ"/>
          </a:p>
        </p:txBody>
      </p:sp>
    </p:spTree>
    <p:extLst>
      <p:ext uri="{BB962C8B-B14F-4D97-AF65-F5344CB8AC3E}">
        <p14:creationId xmlns:p14="http://schemas.microsoft.com/office/powerpoint/2010/main" val="1685645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068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tandard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8198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tandard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75464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lternative Background 1">
    <p:bg>
      <p:bgPr>
        <a:solidFill>
          <a:schemeClr val="bg1">
            <a:alpha val="78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8690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lternative Background 2">
    <p:bg>
      <p:bgPr>
        <a:solidFill>
          <a:schemeClr val="bg1">
            <a:alpha val="78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1364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o Background">
    <p:bg>
      <p:bgPr>
        <a:solidFill>
          <a:schemeClr val="bg1">
            <a:alpha val="78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8987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pening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ED6A5BB-1296-6F4D-B424-3E9116C0CD6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16131939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emf"/><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4.xml"/><Relationship Id="rId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3.xml"/><Relationship Id="rId1" Type="http://schemas.openxmlformats.org/officeDocument/2006/relationships/slideLayout" Target="../slideLayouts/slideLayout5.xml"/><Relationship Id="rId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2" descr="REANNZ_logo_RGB.ai">
            <a:extLst>
              <a:ext uri="{FF2B5EF4-FFF2-40B4-BE49-F238E27FC236}">
                <a16:creationId xmlns:a16="http://schemas.microsoft.com/office/drawing/2014/main" id="{D7705D61-4227-A048-9B57-5CC8939ED21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66159" y="5900867"/>
            <a:ext cx="1841409" cy="768493"/>
          </a:xfrm>
          <a:prstGeom prst="rect">
            <a:avLst/>
          </a:prstGeom>
        </p:spPr>
      </p:pic>
      <p:cxnSp>
        <p:nvCxnSpPr>
          <p:cNvPr id="14" name="Straight Connector 13">
            <a:extLst>
              <a:ext uri="{FF2B5EF4-FFF2-40B4-BE49-F238E27FC236}">
                <a16:creationId xmlns:a16="http://schemas.microsoft.com/office/drawing/2014/main" id="{97A6EBB2-9710-4747-A246-7C390FF8DDC6}"/>
              </a:ext>
            </a:extLst>
          </p:cNvPr>
          <p:cNvCxnSpPr>
            <a:cxnSpLocks/>
          </p:cNvCxnSpPr>
          <p:nvPr userDrawn="1"/>
        </p:nvCxnSpPr>
        <p:spPr>
          <a:xfrm>
            <a:off x="2207568" y="6309320"/>
            <a:ext cx="9289032" cy="0"/>
          </a:xfrm>
          <a:prstGeom prst="line">
            <a:avLst/>
          </a:prstGeom>
          <a:ln w="161925" cap="rnd">
            <a:solidFill>
              <a:srgbClr val="00B9E4">
                <a:alpha val="3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319221"/>
      </p:ext>
    </p:extLst>
  </p:cSld>
  <p:clrMap bg1="lt1" tx1="dk1" bg2="lt2" tx2="dk2" accent1="accent1" accent2="accent2" accent3="accent3" accent4="accent4" accent5="accent5" accent6="accent6" hlink="hlink" folHlink="folHlink"/>
  <p:sldLayoutIdLst>
    <p:sldLayoutId id="2147483662" r:id="rId1"/>
    <p:sldLayoutId id="2147483669" r:id="rId2"/>
    <p:sldLayoutId id="214748367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2" descr="REANNZ_logo_RGB.ai">
            <a:extLst>
              <a:ext uri="{FF2B5EF4-FFF2-40B4-BE49-F238E27FC236}">
                <a16:creationId xmlns:a16="http://schemas.microsoft.com/office/drawing/2014/main" id="{D7705D61-4227-A048-9B57-5CC8939ED21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6159" y="5900867"/>
            <a:ext cx="1841409" cy="768493"/>
          </a:xfrm>
          <a:prstGeom prst="rect">
            <a:avLst/>
          </a:prstGeom>
        </p:spPr>
      </p:pic>
      <p:pic>
        <p:nvPicPr>
          <p:cNvPr id="3" name="Picture 2" descr="A close up of a logo&#10;&#10;Description automatically generated">
            <a:extLst>
              <a:ext uri="{FF2B5EF4-FFF2-40B4-BE49-F238E27FC236}">
                <a16:creationId xmlns:a16="http://schemas.microsoft.com/office/drawing/2014/main" id="{C6DB3383-D9F9-D54C-BF6E-A6B959E200F4}"/>
              </a:ext>
            </a:extLst>
          </p:cNvPr>
          <p:cNvPicPr>
            <a:picLocks noChangeAspect="1"/>
          </p:cNvPicPr>
          <p:nvPr userDrawn="1"/>
        </p:nvPicPr>
        <p:blipFill rotWithShape="1">
          <a:blip r:embed="rId4">
            <a:alphaModFix amt="51000"/>
          </a:blip>
          <a:srcRect l="55936" t="60500"/>
          <a:stretch/>
        </p:blipFill>
        <p:spPr>
          <a:xfrm>
            <a:off x="6960097" y="228857"/>
            <a:ext cx="5231904" cy="6629143"/>
          </a:xfrm>
          <a:prstGeom prst="rect">
            <a:avLst/>
          </a:prstGeom>
          <a:effectLst/>
        </p:spPr>
      </p:pic>
    </p:spTree>
    <p:extLst>
      <p:ext uri="{BB962C8B-B14F-4D97-AF65-F5344CB8AC3E}">
        <p14:creationId xmlns:p14="http://schemas.microsoft.com/office/powerpoint/2010/main" val="2687211031"/>
      </p:ext>
    </p:extLst>
  </p:cSld>
  <p:clrMap bg1="lt1" tx1="dk1" bg2="lt2" tx2="dk2" accent1="accent1" accent2="accent2" accent3="accent3" accent4="accent4" accent5="accent5" accent6="accent6" hlink="hlink" folHlink="folHlink"/>
  <p:sldLayoutIdLst>
    <p:sldLayoutId id="214748366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2" descr="REANNZ_logo_RGB.ai">
            <a:extLst>
              <a:ext uri="{FF2B5EF4-FFF2-40B4-BE49-F238E27FC236}">
                <a16:creationId xmlns:a16="http://schemas.microsoft.com/office/drawing/2014/main" id="{D7705D61-4227-A048-9B57-5CC8939ED21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6159" y="5900867"/>
            <a:ext cx="1841409" cy="768493"/>
          </a:xfrm>
          <a:prstGeom prst="rect">
            <a:avLst/>
          </a:prstGeom>
        </p:spPr>
      </p:pic>
      <p:pic>
        <p:nvPicPr>
          <p:cNvPr id="3" name="Picture 2" descr="A close up of a logo&#10;&#10;Description automatically generated">
            <a:extLst>
              <a:ext uri="{FF2B5EF4-FFF2-40B4-BE49-F238E27FC236}">
                <a16:creationId xmlns:a16="http://schemas.microsoft.com/office/drawing/2014/main" id="{C6DB3383-D9F9-D54C-BF6E-A6B959E200F4}"/>
              </a:ext>
            </a:extLst>
          </p:cNvPr>
          <p:cNvPicPr>
            <a:picLocks noChangeAspect="1"/>
          </p:cNvPicPr>
          <p:nvPr userDrawn="1"/>
        </p:nvPicPr>
        <p:blipFill rotWithShape="1">
          <a:blip r:embed="rId4">
            <a:alphaModFix amt="51000"/>
          </a:blip>
          <a:srcRect l="55936" t="60500"/>
          <a:stretch/>
        </p:blipFill>
        <p:spPr>
          <a:xfrm rot="16200000">
            <a:off x="8666828" y="-711920"/>
            <a:ext cx="5231904" cy="6629143"/>
          </a:xfrm>
          <a:prstGeom prst="rect">
            <a:avLst/>
          </a:prstGeom>
          <a:effectLst/>
        </p:spPr>
      </p:pic>
    </p:spTree>
    <p:extLst>
      <p:ext uri="{BB962C8B-B14F-4D97-AF65-F5344CB8AC3E}">
        <p14:creationId xmlns:p14="http://schemas.microsoft.com/office/powerpoint/2010/main" val="3841520059"/>
      </p:ext>
    </p:extLst>
  </p:cSld>
  <p:clrMap bg1="lt1" tx1="dk1" bg2="lt2" tx2="dk2" accent1="accent1" accent2="accent2" accent3="accent3" accent4="accent4" accent5="accent5" accent6="accent6" hlink="hlink" folHlink="folHlink"/>
  <p:sldLayoutIdLst>
    <p:sldLayoutId id="214748366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3403885"/>
      </p:ext>
    </p:extLst>
  </p:cSld>
  <p:clrMap bg1="lt1" tx1="dk1" bg2="lt2" tx2="dk2" accent1="accent1" accent2="accent2" accent3="accent3" accent4="accent4" accent5="accent5" accent6="accent6" hlink="hlink" folHlink="folHlink"/>
  <p:sldLayoutIdLst>
    <p:sldLayoutId id="2147483668" r:id="rId1"/>
    <p:sldLayoutId id="214748367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gif"/><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ondemand.nesi.org.nz/public/" TargetMode="External"/><Relationship Id="rId2" Type="http://schemas.openxmlformats.org/officeDocument/2006/relationships/hyperlink" Target="https://geoffreyweal.github.io/ORCA_Mechanism_Procedure" TargetMode="Externa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gi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3" Type="http://schemas.openxmlformats.org/officeDocument/2006/relationships/image" Target="../media/image17.png"/><Relationship Id="rId18" Type="http://schemas.openxmlformats.org/officeDocument/2006/relationships/image" Target="../media/image22.png"/><Relationship Id="rId26" Type="http://schemas.openxmlformats.org/officeDocument/2006/relationships/image" Target="../media/image30.png"/><Relationship Id="rId39" Type="http://schemas.openxmlformats.org/officeDocument/2006/relationships/image" Target="../media/image43.jpeg"/><Relationship Id="rId21" Type="http://schemas.openxmlformats.org/officeDocument/2006/relationships/image" Target="../media/image25.png"/><Relationship Id="rId34" Type="http://schemas.openxmlformats.org/officeDocument/2006/relationships/image" Target="../media/image38.jpeg"/><Relationship Id="rId7" Type="http://schemas.openxmlformats.org/officeDocument/2006/relationships/image" Target="../media/image11.png"/><Relationship Id="rId12" Type="http://schemas.openxmlformats.org/officeDocument/2006/relationships/image" Target="../media/image16.jpeg"/><Relationship Id="rId17" Type="http://schemas.openxmlformats.org/officeDocument/2006/relationships/image" Target="../media/image21.png"/><Relationship Id="rId25" Type="http://schemas.openxmlformats.org/officeDocument/2006/relationships/image" Target="../media/image29.jpeg"/><Relationship Id="rId33" Type="http://schemas.openxmlformats.org/officeDocument/2006/relationships/image" Target="../media/image37.png"/><Relationship Id="rId38" Type="http://schemas.openxmlformats.org/officeDocument/2006/relationships/image" Target="../media/image42.jpeg"/><Relationship Id="rId2" Type="http://schemas.openxmlformats.org/officeDocument/2006/relationships/image" Target="../media/image6.png"/><Relationship Id="rId16" Type="http://schemas.openxmlformats.org/officeDocument/2006/relationships/image" Target="../media/image20.jpeg"/><Relationship Id="rId20" Type="http://schemas.openxmlformats.org/officeDocument/2006/relationships/image" Target="../media/image24.jpeg"/><Relationship Id="rId29" Type="http://schemas.openxmlformats.org/officeDocument/2006/relationships/image" Target="../media/image33.jpeg"/><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image" Target="../media/image15.jpeg"/><Relationship Id="rId24" Type="http://schemas.openxmlformats.org/officeDocument/2006/relationships/image" Target="../media/image28.png"/><Relationship Id="rId32" Type="http://schemas.openxmlformats.org/officeDocument/2006/relationships/image" Target="../media/image36.jpeg"/><Relationship Id="rId37" Type="http://schemas.openxmlformats.org/officeDocument/2006/relationships/image" Target="../media/image41.png"/><Relationship Id="rId5" Type="http://schemas.openxmlformats.org/officeDocument/2006/relationships/image" Target="../media/image9.png"/><Relationship Id="rId15" Type="http://schemas.openxmlformats.org/officeDocument/2006/relationships/image" Target="../media/image19.jpeg"/><Relationship Id="rId23" Type="http://schemas.openxmlformats.org/officeDocument/2006/relationships/image" Target="../media/image27.png"/><Relationship Id="rId28" Type="http://schemas.openxmlformats.org/officeDocument/2006/relationships/image" Target="../media/image32.jpeg"/><Relationship Id="rId36" Type="http://schemas.openxmlformats.org/officeDocument/2006/relationships/image" Target="../media/image40.png"/><Relationship Id="rId10" Type="http://schemas.openxmlformats.org/officeDocument/2006/relationships/image" Target="../media/image14.png"/><Relationship Id="rId19" Type="http://schemas.openxmlformats.org/officeDocument/2006/relationships/image" Target="../media/image23.jpeg"/><Relationship Id="rId31" Type="http://schemas.openxmlformats.org/officeDocument/2006/relationships/image" Target="../media/image35.jpeg"/><Relationship Id="rId4" Type="http://schemas.openxmlformats.org/officeDocument/2006/relationships/image" Target="../media/image8.jpeg"/><Relationship Id="rId9" Type="http://schemas.openxmlformats.org/officeDocument/2006/relationships/image" Target="../media/image13.jpeg"/><Relationship Id="rId14" Type="http://schemas.openxmlformats.org/officeDocument/2006/relationships/image" Target="../media/image18.png"/><Relationship Id="rId22" Type="http://schemas.openxmlformats.org/officeDocument/2006/relationships/image" Target="../media/image26.png"/><Relationship Id="rId27" Type="http://schemas.openxmlformats.org/officeDocument/2006/relationships/image" Target="../media/image31.png"/><Relationship Id="rId30" Type="http://schemas.openxmlformats.org/officeDocument/2006/relationships/image" Target="../media/image34.png"/><Relationship Id="rId35" Type="http://schemas.openxmlformats.org/officeDocument/2006/relationships/image" Target="../media/image39.png"/><Relationship Id="rId8" Type="http://schemas.openxmlformats.org/officeDocument/2006/relationships/image" Target="../media/image12.jpeg"/><Relationship Id="rId3" Type="http://schemas.openxmlformats.org/officeDocument/2006/relationships/image" Target="../media/image7.jpeg"/></Relationships>
</file>

<file path=ppt/slides/_rels/slide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 Id="rId5" Type="http://schemas.openxmlformats.org/officeDocument/2006/relationships/image" Target="../media/image57.png"/><Relationship Id="rId4" Type="http://schemas.openxmlformats.org/officeDocument/2006/relationships/image" Target="../media/image56.png"/></Relationships>
</file>

<file path=ppt/slides/_rels/slide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 sitting, water, table&#10;&#10;Description automatically generated">
            <a:extLst>
              <a:ext uri="{FF2B5EF4-FFF2-40B4-BE49-F238E27FC236}">
                <a16:creationId xmlns:a16="http://schemas.microsoft.com/office/drawing/2014/main" id="{477EE237-C959-6F45-A392-7CAD42A69121}"/>
              </a:ext>
            </a:extLst>
          </p:cNvPr>
          <p:cNvPicPr>
            <a:picLocks noChangeAspect="1"/>
          </p:cNvPicPr>
          <p:nvPr/>
        </p:nvPicPr>
        <p:blipFill>
          <a:blip r:embed="rId2"/>
          <a:stretch>
            <a:fillRect/>
          </a:stretch>
        </p:blipFill>
        <p:spPr>
          <a:xfrm>
            <a:off x="4847600" y="-13688"/>
            <a:ext cx="7344400" cy="6885375"/>
          </a:xfrm>
          <a:prstGeom prst="rect">
            <a:avLst/>
          </a:prstGeom>
        </p:spPr>
      </p:pic>
      <p:sp>
        <p:nvSpPr>
          <p:cNvPr id="12" name="Freeform 11">
            <a:extLst>
              <a:ext uri="{FF2B5EF4-FFF2-40B4-BE49-F238E27FC236}">
                <a16:creationId xmlns:a16="http://schemas.microsoft.com/office/drawing/2014/main" id="{1845CCE0-2D3A-C54C-81DA-267D807490C4}"/>
              </a:ext>
            </a:extLst>
          </p:cNvPr>
          <p:cNvSpPr/>
          <p:nvPr/>
        </p:nvSpPr>
        <p:spPr>
          <a:xfrm>
            <a:off x="-250962" y="-39386"/>
            <a:ext cx="9480376" cy="6952260"/>
          </a:xfrm>
          <a:custGeom>
            <a:avLst/>
            <a:gdLst>
              <a:gd name="connsiteX0" fmla="*/ 0 w 7915774"/>
              <a:gd name="connsiteY0" fmla="*/ 0 h 6881381"/>
              <a:gd name="connsiteX1" fmla="*/ 7915774 w 7915774"/>
              <a:gd name="connsiteY1" fmla="*/ 9845 h 6881381"/>
              <a:gd name="connsiteX2" fmla="*/ 4676608 w 7915774"/>
              <a:gd name="connsiteY2" fmla="*/ 6871536 h 6881381"/>
              <a:gd name="connsiteX3" fmla="*/ 19690 w 7915774"/>
              <a:gd name="connsiteY3" fmla="*/ 6881381 h 6881381"/>
              <a:gd name="connsiteX4" fmla="*/ 0 w 7915774"/>
              <a:gd name="connsiteY4" fmla="*/ 0 h 6881381"/>
              <a:gd name="connsiteX0" fmla="*/ 0 w 8974901"/>
              <a:gd name="connsiteY0" fmla="*/ 0 h 6892670"/>
              <a:gd name="connsiteX1" fmla="*/ 8974901 w 8974901"/>
              <a:gd name="connsiteY1" fmla="*/ 21134 h 6892670"/>
              <a:gd name="connsiteX2" fmla="*/ 5735735 w 8974901"/>
              <a:gd name="connsiteY2" fmla="*/ 6882825 h 6892670"/>
              <a:gd name="connsiteX3" fmla="*/ 1078817 w 8974901"/>
              <a:gd name="connsiteY3" fmla="*/ 6892670 h 6892670"/>
              <a:gd name="connsiteX4" fmla="*/ 0 w 8974901"/>
              <a:gd name="connsiteY4" fmla="*/ 0 h 6892670"/>
              <a:gd name="connsiteX0" fmla="*/ 0 w 8974901"/>
              <a:gd name="connsiteY0" fmla="*/ 0 h 6882825"/>
              <a:gd name="connsiteX1" fmla="*/ 8974901 w 8974901"/>
              <a:gd name="connsiteY1" fmla="*/ 21134 h 6882825"/>
              <a:gd name="connsiteX2" fmla="*/ 5735735 w 8974901"/>
              <a:gd name="connsiteY2" fmla="*/ 6882825 h 6882825"/>
              <a:gd name="connsiteX3" fmla="*/ 51785 w 8974901"/>
              <a:gd name="connsiteY3" fmla="*/ 6864447 h 6882825"/>
              <a:gd name="connsiteX4" fmla="*/ 0 w 8974901"/>
              <a:gd name="connsiteY4" fmla="*/ 0 h 6882825"/>
              <a:gd name="connsiteX0" fmla="*/ 0 w 8974901"/>
              <a:gd name="connsiteY0" fmla="*/ 0 h 6882825"/>
              <a:gd name="connsiteX1" fmla="*/ 8974901 w 8974901"/>
              <a:gd name="connsiteY1" fmla="*/ 21134 h 6882825"/>
              <a:gd name="connsiteX2" fmla="*/ 5735735 w 8974901"/>
              <a:gd name="connsiteY2" fmla="*/ 6882825 h 6882825"/>
              <a:gd name="connsiteX3" fmla="*/ 3643 w 8974901"/>
              <a:gd name="connsiteY3" fmla="*/ 6881381 h 6882825"/>
              <a:gd name="connsiteX4" fmla="*/ 0 w 8974901"/>
              <a:gd name="connsiteY4" fmla="*/ 0 h 6882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74901" h="6882825">
                <a:moveTo>
                  <a:pt x="0" y="0"/>
                </a:moveTo>
                <a:lnTo>
                  <a:pt x="8974901" y="21134"/>
                </a:lnTo>
                <a:lnTo>
                  <a:pt x="5735735" y="6882825"/>
                </a:lnTo>
                <a:lnTo>
                  <a:pt x="3643" y="6881381"/>
                </a:lnTo>
                <a:cubicBezTo>
                  <a:pt x="-2920" y="4590869"/>
                  <a:pt x="6563" y="2300357"/>
                  <a:pt x="0" y="0"/>
                </a:cubicBezTo>
                <a:close/>
              </a:path>
            </a:pathLst>
          </a:custGeom>
          <a:solidFill>
            <a:srgbClr val="15ABDE"/>
          </a:solidFill>
          <a:ln>
            <a:solidFill>
              <a:srgbClr val="14A4D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Bryant Pro Medium"/>
              <a:cs typeface="Bryant Pro Medium"/>
            </a:endParaRPr>
          </a:p>
        </p:txBody>
      </p:sp>
      <p:sp>
        <p:nvSpPr>
          <p:cNvPr id="21" name="Date Placeholder 3">
            <a:extLst>
              <a:ext uri="{FF2B5EF4-FFF2-40B4-BE49-F238E27FC236}">
                <a16:creationId xmlns:a16="http://schemas.microsoft.com/office/drawing/2014/main" id="{E346F131-B805-5948-85BB-546932863CD4}"/>
              </a:ext>
            </a:extLst>
          </p:cNvPr>
          <p:cNvSpPr txBox="1">
            <a:spLocks/>
          </p:cNvSpPr>
          <p:nvPr/>
        </p:nvSpPr>
        <p:spPr>
          <a:xfrm>
            <a:off x="545218" y="739736"/>
            <a:ext cx="2133600" cy="365125"/>
          </a:xfrm>
          <a:prstGeom prst="rect">
            <a:avLst/>
          </a:prstGeom>
          <a:noFill/>
        </p:spPr>
        <p:txBody>
          <a:bodyPr/>
          <a:lstStyle>
            <a:defPPr>
              <a:defRPr lang="en-US"/>
            </a:defPPr>
            <a:lvl1pPr marL="0" algn="l" defTabSz="457200" rtl="0" eaLnBrk="1" latinLnBrk="0" hangingPunct="1">
              <a:defRPr sz="15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22CDF92-58A1-F446-82C2-D43F988A9246}" type="datetime4">
              <a:rPr lang="en-NZ" smtClean="0">
                <a:latin typeface="Arial"/>
                <a:cs typeface="Arial"/>
              </a:rPr>
              <a:pPr/>
              <a:t>17 October 2025</a:t>
            </a:fld>
            <a:endParaRPr lang="en-US" dirty="0">
              <a:latin typeface="Arial"/>
              <a:cs typeface="Arial"/>
            </a:endParaRPr>
          </a:p>
        </p:txBody>
      </p:sp>
      <p:sp>
        <p:nvSpPr>
          <p:cNvPr id="22" name="TextBox 21">
            <a:extLst>
              <a:ext uri="{FF2B5EF4-FFF2-40B4-BE49-F238E27FC236}">
                <a16:creationId xmlns:a16="http://schemas.microsoft.com/office/drawing/2014/main" id="{EB49D891-5293-A548-9384-90A31C213D11}"/>
              </a:ext>
            </a:extLst>
          </p:cNvPr>
          <p:cNvSpPr txBox="1"/>
          <p:nvPr/>
        </p:nvSpPr>
        <p:spPr>
          <a:xfrm>
            <a:off x="545218" y="1583901"/>
            <a:ext cx="7834853" cy="1569660"/>
          </a:xfrm>
          <a:prstGeom prst="rect">
            <a:avLst/>
          </a:prstGeom>
          <a:noFill/>
        </p:spPr>
        <p:txBody>
          <a:bodyPr wrap="square" lIns="91440" tIns="45720" rIns="91440" bIns="45720" rtlCol="0" anchor="t">
            <a:spAutoFit/>
          </a:bodyPr>
          <a:lstStyle/>
          <a:p>
            <a:r>
              <a:rPr lang="en-US" sz="4800" b="1" dirty="0">
                <a:solidFill>
                  <a:schemeClr val="bg1"/>
                </a:solidFill>
                <a:latin typeface="+mj-lt"/>
              </a:rPr>
              <a:t>Reaction Mechanisms in ORCA</a:t>
            </a:r>
          </a:p>
        </p:txBody>
      </p:sp>
      <p:sp>
        <p:nvSpPr>
          <p:cNvPr id="23" name="TextBox 22">
            <a:extLst>
              <a:ext uri="{FF2B5EF4-FFF2-40B4-BE49-F238E27FC236}">
                <a16:creationId xmlns:a16="http://schemas.microsoft.com/office/drawing/2014/main" id="{8805D692-022E-7040-922F-20E8AAC1B247}"/>
              </a:ext>
            </a:extLst>
          </p:cNvPr>
          <p:cNvSpPr txBox="1"/>
          <p:nvPr/>
        </p:nvSpPr>
        <p:spPr>
          <a:xfrm>
            <a:off x="545218" y="3317473"/>
            <a:ext cx="8469443" cy="553998"/>
          </a:xfrm>
          <a:prstGeom prst="rect">
            <a:avLst/>
          </a:prstGeom>
          <a:noFill/>
        </p:spPr>
        <p:txBody>
          <a:bodyPr wrap="square" rtlCol="0">
            <a:spAutoFit/>
          </a:bodyPr>
          <a:lstStyle/>
          <a:p>
            <a:r>
              <a:rPr lang="en-US" sz="3000" dirty="0">
                <a:solidFill>
                  <a:schemeClr val="bg1"/>
                </a:solidFill>
                <a:latin typeface="+mj-lt"/>
              </a:rPr>
              <a:t>Geoffrey Weal</a:t>
            </a:r>
          </a:p>
        </p:txBody>
      </p:sp>
      <p:pic>
        <p:nvPicPr>
          <p:cNvPr id="24" name="Picture 23" descr="REANNZ_logo_NZ white_RGB.ai">
            <a:extLst>
              <a:ext uri="{FF2B5EF4-FFF2-40B4-BE49-F238E27FC236}">
                <a16:creationId xmlns:a16="http://schemas.microsoft.com/office/drawing/2014/main" id="{7CBB58FB-0DE9-4F4D-938D-97658AD659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018" y="5891025"/>
            <a:ext cx="1864995" cy="778335"/>
          </a:xfrm>
          <a:prstGeom prst="rect">
            <a:avLst/>
          </a:prstGeom>
        </p:spPr>
      </p:pic>
      <p:cxnSp>
        <p:nvCxnSpPr>
          <p:cNvPr id="29" name="Straight Connector 28">
            <a:extLst>
              <a:ext uri="{FF2B5EF4-FFF2-40B4-BE49-F238E27FC236}">
                <a16:creationId xmlns:a16="http://schemas.microsoft.com/office/drawing/2014/main" id="{7D67BCDE-43A6-3241-AEF4-6D3543B3FE7B}"/>
              </a:ext>
            </a:extLst>
          </p:cNvPr>
          <p:cNvCxnSpPr>
            <a:cxnSpLocks/>
          </p:cNvCxnSpPr>
          <p:nvPr/>
        </p:nvCxnSpPr>
        <p:spPr>
          <a:xfrm>
            <a:off x="734590" y="4740017"/>
            <a:ext cx="848808" cy="0"/>
          </a:xfrm>
          <a:prstGeom prst="line">
            <a:avLst/>
          </a:prstGeom>
          <a:ln w="161925" cap="rnd">
            <a:solidFill>
              <a:schemeClr val="bg1">
                <a:alpha val="18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1034801"/>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2781B-7576-1C65-4D9A-A9FA471CA147}"/>
            </a:ext>
          </a:extLst>
        </p:cNvPr>
        <p:cNvGrpSpPr/>
        <p:nvPr/>
      </p:nvGrpSpPr>
      <p:grpSpPr>
        <a:xfrm>
          <a:off x="0" y="0"/>
          <a:ext cx="0" cy="0"/>
          <a:chOff x="0" y="0"/>
          <a:chExt cx="0" cy="0"/>
        </a:xfrm>
      </p:grpSpPr>
      <p:sp>
        <p:nvSpPr>
          <p:cNvPr id="6" name="Title 3">
            <a:extLst>
              <a:ext uri="{FF2B5EF4-FFF2-40B4-BE49-F238E27FC236}">
                <a16:creationId xmlns:a16="http://schemas.microsoft.com/office/drawing/2014/main" id="{F6C6044B-0281-52BF-C50E-CF0FB448070A}"/>
              </a:ext>
            </a:extLst>
          </p:cNvPr>
          <p:cNvSpPr txBox="1">
            <a:spLocks/>
          </p:cNvSpPr>
          <p:nvPr/>
        </p:nvSpPr>
        <p:spPr>
          <a:xfrm>
            <a:off x="551383" y="620688"/>
            <a:ext cx="11162197" cy="772201"/>
          </a:xfrm>
          <a:prstGeom prst="rect">
            <a:avLst/>
          </a:prstGeom>
        </p:spPr>
        <p:txBody>
          <a:bodyP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00ADE1"/>
                </a:solidFill>
                <a:latin typeface="Calibri Light" panose="020F0302020204030204" pitchFamily="34" charset="0"/>
                <a:cs typeface="Calibri Light" panose="020F0302020204030204" pitchFamily="34" charset="0"/>
              </a:rPr>
              <a:t>Investigating Mechanistic Steps: Like Going Down a Slide</a:t>
            </a:r>
          </a:p>
        </p:txBody>
      </p:sp>
      <p:pic>
        <p:nvPicPr>
          <p:cNvPr id="2" name="Picture 1">
            <a:extLst>
              <a:ext uri="{FF2B5EF4-FFF2-40B4-BE49-F238E27FC236}">
                <a16:creationId xmlns:a16="http://schemas.microsoft.com/office/drawing/2014/main" id="{7BCE54E9-1394-55CD-ACCD-452C54BDE1FE}"/>
              </a:ext>
            </a:extLst>
          </p:cNvPr>
          <p:cNvPicPr>
            <a:picLocks noChangeAspect="1"/>
          </p:cNvPicPr>
          <p:nvPr/>
        </p:nvPicPr>
        <p:blipFill>
          <a:blip r:embed="rId2"/>
          <a:stretch>
            <a:fillRect/>
          </a:stretch>
        </p:blipFill>
        <p:spPr>
          <a:xfrm>
            <a:off x="6418243" y="2156815"/>
            <a:ext cx="5654439" cy="3549501"/>
          </a:xfrm>
          <a:prstGeom prst="rect">
            <a:avLst/>
          </a:prstGeom>
          <a:ln>
            <a:solidFill>
              <a:schemeClr val="tx1"/>
            </a:solidFill>
          </a:ln>
        </p:spPr>
      </p:pic>
      <p:sp>
        <p:nvSpPr>
          <p:cNvPr id="3" name="TextBox 2">
            <a:extLst>
              <a:ext uri="{FF2B5EF4-FFF2-40B4-BE49-F238E27FC236}">
                <a16:creationId xmlns:a16="http://schemas.microsoft.com/office/drawing/2014/main" id="{17D9F6C8-B929-E290-0BF7-E8F7235F0102}"/>
              </a:ext>
            </a:extLst>
          </p:cNvPr>
          <p:cNvSpPr txBox="1"/>
          <p:nvPr/>
        </p:nvSpPr>
        <p:spPr>
          <a:xfrm>
            <a:off x="574794" y="1427473"/>
            <a:ext cx="5521206" cy="369332"/>
          </a:xfrm>
          <a:prstGeom prst="rect">
            <a:avLst/>
          </a:prstGeom>
          <a:noFill/>
        </p:spPr>
        <p:txBody>
          <a:bodyPr wrap="square" rtlCol="0">
            <a:spAutoFit/>
          </a:bodyPr>
          <a:lstStyle/>
          <a:p>
            <a:pPr>
              <a:spcAft>
                <a:spcPts val="1000"/>
              </a:spcAft>
            </a:pPr>
            <a:r>
              <a:rPr lang="en-US" dirty="0">
                <a:solidFill>
                  <a:srgbClr val="001C36"/>
                </a:solidFill>
                <a:latin typeface="Calibri Light" panose="020F0302020204030204" pitchFamily="34" charset="0"/>
                <a:cs typeface="Calibri Light" panose="020F0302020204030204" pitchFamily="34" charset="0"/>
              </a:rPr>
              <a:t>There are 4 steps to playing on a slide</a:t>
            </a:r>
          </a:p>
        </p:txBody>
      </p:sp>
      <p:sp>
        <p:nvSpPr>
          <p:cNvPr id="5" name="TextBox 4">
            <a:extLst>
              <a:ext uri="{FF2B5EF4-FFF2-40B4-BE49-F238E27FC236}">
                <a16:creationId xmlns:a16="http://schemas.microsoft.com/office/drawing/2014/main" id="{52871850-5273-49F4-8FE1-F277EA30C708}"/>
              </a:ext>
            </a:extLst>
          </p:cNvPr>
          <p:cNvSpPr txBox="1"/>
          <p:nvPr/>
        </p:nvSpPr>
        <p:spPr>
          <a:xfrm>
            <a:off x="1678329" y="2018021"/>
            <a:ext cx="3744410"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spcAft>
                <a:spcPts val="1000"/>
              </a:spcAft>
            </a:pPr>
            <a:r>
              <a:rPr lang="en-US" dirty="0">
                <a:solidFill>
                  <a:srgbClr val="001C36"/>
                </a:solidFill>
                <a:latin typeface="Calibri Light" panose="020F0302020204030204" pitchFamily="34" charset="0"/>
                <a:cs typeface="Calibri Light" panose="020F0302020204030204" pitchFamily="34" charset="0"/>
              </a:rPr>
              <a:t>1. Stand at the bottom of the ladder</a:t>
            </a:r>
          </a:p>
        </p:txBody>
      </p:sp>
      <p:sp>
        <p:nvSpPr>
          <p:cNvPr id="7" name="TextBox 6">
            <a:extLst>
              <a:ext uri="{FF2B5EF4-FFF2-40B4-BE49-F238E27FC236}">
                <a16:creationId xmlns:a16="http://schemas.microsoft.com/office/drawing/2014/main" id="{67885274-E03D-BA55-34CC-25D19829CCF7}"/>
              </a:ext>
            </a:extLst>
          </p:cNvPr>
          <p:cNvSpPr txBox="1"/>
          <p:nvPr/>
        </p:nvSpPr>
        <p:spPr>
          <a:xfrm>
            <a:off x="2419109" y="2804958"/>
            <a:ext cx="2262850"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spcAft>
                <a:spcPts val="1000"/>
              </a:spcAft>
            </a:pPr>
            <a:r>
              <a:rPr lang="en-US" dirty="0">
                <a:solidFill>
                  <a:srgbClr val="001C36"/>
                </a:solidFill>
                <a:latin typeface="Calibri Light" panose="020F0302020204030204" pitchFamily="34" charset="0"/>
                <a:cs typeface="Calibri Light" panose="020F0302020204030204" pitchFamily="34" charset="0"/>
              </a:rPr>
              <a:t>2. Climb the ladder</a:t>
            </a:r>
          </a:p>
        </p:txBody>
      </p:sp>
      <p:cxnSp>
        <p:nvCxnSpPr>
          <p:cNvPr id="11" name="Straight Arrow Connector 10">
            <a:extLst>
              <a:ext uri="{FF2B5EF4-FFF2-40B4-BE49-F238E27FC236}">
                <a16:creationId xmlns:a16="http://schemas.microsoft.com/office/drawing/2014/main" id="{E5F3BFBC-BE58-46B0-FEF1-3CF3C26A53E1}"/>
              </a:ext>
            </a:extLst>
          </p:cNvPr>
          <p:cNvCxnSpPr/>
          <p:nvPr/>
        </p:nvCxnSpPr>
        <p:spPr>
          <a:xfrm flipH="1">
            <a:off x="2610492" y="3970122"/>
            <a:ext cx="934656" cy="532436"/>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55355630-862F-5E4C-2A5B-427D5EC7C49D}"/>
              </a:ext>
            </a:extLst>
          </p:cNvPr>
          <p:cNvCxnSpPr>
            <a:cxnSpLocks/>
          </p:cNvCxnSpPr>
          <p:nvPr/>
        </p:nvCxnSpPr>
        <p:spPr>
          <a:xfrm>
            <a:off x="3545148" y="3970122"/>
            <a:ext cx="934656" cy="532436"/>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95319BB-C1F3-F59B-674E-B95AC03D45FE}"/>
              </a:ext>
            </a:extLst>
          </p:cNvPr>
          <p:cNvCxnSpPr>
            <a:cxnSpLocks/>
          </p:cNvCxnSpPr>
          <p:nvPr/>
        </p:nvCxnSpPr>
        <p:spPr>
          <a:xfrm>
            <a:off x="3545148" y="2446192"/>
            <a:ext cx="0" cy="30858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91EDBB5D-1114-1AF6-8BEF-423CD339FF81}"/>
              </a:ext>
            </a:extLst>
          </p:cNvPr>
          <p:cNvSpPr txBox="1"/>
          <p:nvPr/>
        </p:nvSpPr>
        <p:spPr>
          <a:xfrm>
            <a:off x="896032" y="4636750"/>
            <a:ext cx="2439365"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spcAft>
                <a:spcPts val="1000"/>
              </a:spcAft>
            </a:pPr>
            <a:r>
              <a:rPr lang="en-US" dirty="0">
                <a:solidFill>
                  <a:srgbClr val="001C36"/>
                </a:solidFill>
                <a:latin typeface="Calibri Light" panose="020F0302020204030204" pitchFamily="34" charset="0"/>
                <a:cs typeface="Calibri Light" panose="020F0302020204030204" pitchFamily="34" charset="0"/>
              </a:rPr>
              <a:t>4a. Go down the slide</a:t>
            </a:r>
          </a:p>
        </p:txBody>
      </p:sp>
      <p:sp>
        <p:nvSpPr>
          <p:cNvPr id="16" name="TextBox 15">
            <a:extLst>
              <a:ext uri="{FF2B5EF4-FFF2-40B4-BE49-F238E27FC236}">
                <a16:creationId xmlns:a16="http://schemas.microsoft.com/office/drawing/2014/main" id="{728D3CEA-837E-BCB8-5680-8FA1CDD1D84F}"/>
              </a:ext>
            </a:extLst>
          </p:cNvPr>
          <p:cNvSpPr txBox="1"/>
          <p:nvPr/>
        </p:nvSpPr>
        <p:spPr>
          <a:xfrm>
            <a:off x="984289" y="5687215"/>
            <a:ext cx="2262850"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spcAft>
                <a:spcPts val="1000"/>
              </a:spcAft>
            </a:pPr>
            <a:r>
              <a:rPr lang="en-US" dirty="0">
                <a:solidFill>
                  <a:srgbClr val="001C36"/>
                </a:solidFill>
                <a:latin typeface="Calibri Light" panose="020F0302020204030204" pitchFamily="34" charset="0"/>
                <a:cs typeface="Calibri Light" panose="020F0302020204030204" pitchFamily="34" charset="0"/>
              </a:rPr>
              <a:t>4b. Get off the slide</a:t>
            </a:r>
          </a:p>
        </p:txBody>
      </p:sp>
      <p:cxnSp>
        <p:nvCxnSpPr>
          <p:cNvPr id="17" name="Straight Arrow Connector 16">
            <a:extLst>
              <a:ext uri="{FF2B5EF4-FFF2-40B4-BE49-F238E27FC236}">
                <a16:creationId xmlns:a16="http://schemas.microsoft.com/office/drawing/2014/main" id="{B6A45375-9727-BAF2-3425-5C75C12B11E6}"/>
              </a:ext>
            </a:extLst>
          </p:cNvPr>
          <p:cNvCxnSpPr>
            <a:cxnSpLocks/>
          </p:cNvCxnSpPr>
          <p:nvPr/>
        </p:nvCxnSpPr>
        <p:spPr>
          <a:xfrm>
            <a:off x="2115714" y="5092861"/>
            <a:ext cx="0" cy="519371"/>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29BE5158-F724-3F25-0C3B-2C462F9DB634}"/>
              </a:ext>
            </a:extLst>
          </p:cNvPr>
          <p:cNvSpPr txBox="1"/>
          <p:nvPr/>
        </p:nvSpPr>
        <p:spPr>
          <a:xfrm>
            <a:off x="3744805" y="4636750"/>
            <a:ext cx="2473780"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spcAft>
                <a:spcPts val="1000"/>
              </a:spcAft>
            </a:pPr>
            <a:r>
              <a:rPr lang="en-US" dirty="0">
                <a:solidFill>
                  <a:srgbClr val="001C36"/>
                </a:solidFill>
                <a:latin typeface="Calibri Light" panose="020F0302020204030204" pitchFamily="34" charset="0"/>
                <a:cs typeface="Calibri Light" panose="020F0302020204030204" pitchFamily="34" charset="0"/>
              </a:rPr>
              <a:t>4a. Get scared and climb back down the ladder</a:t>
            </a:r>
          </a:p>
        </p:txBody>
      </p:sp>
      <p:sp>
        <p:nvSpPr>
          <p:cNvPr id="19" name="TextBox 18">
            <a:extLst>
              <a:ext uri="{FF2B5EF4-FFF2-40B4-BE49-F238E27FC236}">
                <a16:creationId xmlns:a16="http://schemas.microsoft.com/office/drawing/2014/main" id="{B03B829C-77C8-683A-81CA-09E331F203A0}"/>
              </a:ext>
            </a:extLst>
          </p:cNvPr>
          <p:cNvSpPr txBox="1"/>
          <p:nvPr/>
        </p:nvSpPr>
        <p:spPr>
          <a:xfrm>
            <a:off x="3850270" y="5687215"/>
            <a:ext cx="2262850"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spcAft>
                <a:spcPts val="1000"/>
              </a:spcAft>
            </a:pPr>
            <a:r>
              <a:rPr lang="en-US" dirty="0">
                <a:solidFill>
                  <a:srgbClr val="001C36"/>
                </a:solidFill>
                <a:latin typeface="Calibri Light" panose="020F0302020204030204" pitchFamily="34" charset="0"/>
                <a:cs typeface="Calibri Light" panose="020F0302020204030204" pitchFamily="34" charset="0"/>
              </a:rPr>
              <a:t>4b. Get off the slide</a:t>
            </a:r>
          </a:p>
        </p:txBody>
      </p:sp>
      <p:cxnSp>
        <p:nvCxnSpPr>
          <p:cNvPr id="20" name="Straight Arrow Connector 19">
            <a:extLst>
              <a:ext uri="{FF2B5EF4-FFF2-40B4-BE49-F238E27FC236}">
                <a16:creationId xmlns:a16="http://schemas.microsoft.com/office/drawing/2014/main" id="{A98CDB72-1AC8-7ED2-2C51-C8CC33988A42}"/>
              </a:ext>
            </a:extLst>
          </p:cNvPr>
          <p:cNvCxnSpPr>
            <a:cxnSpLocks/>
          </p:cNvCxnSpPr>
          <p:nvPr/>
        </p:nvCxnSpPr>
        <p:spPr>
          <a:xfrm>
            <a:off x="4981695" y="5359078"/>
            <a:ext cx="0" cy="253154"/>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33BFA7EE-85D5-80E4-5367-68BCC3E40C5C}"/>
              </a:ext>
            </a:extLst>
          </p:cNvPr>
          <p:cNvSpPr txBox="1"/>
          <p:nvPr/>
        </p:nvSpPr>
        <p:spPr>
          <a:xfrm>
            <a:off x="2182228" y="3608104"/>
            <a:ext cx="2737007"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spcAft>
                <a:spcPts val="1000"/>
              </a:spcAft>
            </a:pPr>
            <a:r>
              <a:rPr lang="en-US" dirty="0">
                <a:solidFill>
                  <a:srgbClr val="001C36"/>
                </a:solidFill>
                <a:latin typeface="Calibri Light" panose="020F0302020204030204" pitchFamily="34" charset="0"/>
                <a:cs typeface="Calibri Light" panose="020F0302020204030204" pitchFamily="34" charset="0"/>
              </a:rPr>
              <a:t>3. Sit at the top of the slide</a:t>
            </a:r>
          </a:p>
        </p:txBody>
      </p:sp>
      <p:cxnSp>
        <p:nvCxnSpPr>
          <p:cNvPr id="24" name="Straight Arrow Connector 23">
            <a:extLst>
              <a:ext uri="{FF2B5EF4-FFF2-40B4-BE49-F238E27FC236}">
                <a16:creationId xmlns:a16="http://schemas.microsoft.com/office/drawing/2014/main" id="{5FAFF625-31DF-AFD9-B876-EA18B2DABB0B}"/>
              </a:ext>
            </a:extLst>
          </p:cNvPr>
          <p:cNvCxnSpPr>
            <a:cxnSpLocks/>
          </p:cNvCxnSpPr>
          <p:nvPr/>
        </p:nvCxnSpPr>
        <p:spPr>
          <a:xfrm>
            <a:off x="3545148" y="3228408"/>
            <a:ext cx="0" cy="30858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62603648"/>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151B0-A79A-0942-8359-F845D9E00781}"/>
            </a:ext>
          </a:extLst>
        </p:cNvPr>
        <p:cNvGrpSpPr/>
        <p:nvPr/>
      </p:nvGrpSpPr>
      <p:grpSpPr>
        <a:xfrm>
          <a:off x="0" y="0"/>
          <a:ext cx="0" cy="0"/>
          <a:chOff x="0" y="0"/>
          <a:chExt cx="0" cy="0"/>
        </a:xfrm>
      </p:grpSpPr>
      <p:sp>
        <p:nvSpPr>
          <p:cNvPr id="6" name="Title 3">
            <a:extLst>
              <a:ext uri="{FF2B5EF4-FFF2-40B4-BE49-F238E27FC236}">
                <a16:creationId xmlns:a16="http://schemas.microsoft.com/office/drawing/2014/main" id="{E0F42695-B073-2DDE-4D8F-7D77E74EF440}"/>
              </a:ext>
            </a:extLst>
          </p:cNvPr>
          <p:cNvSpPr txBox="1">
            <a:spLocks/>
          </p:cNvSpPr>
          <p:nvPr/>
        </p:nvSpPr>
        <p:spPr>
          <a:xfrm>
            <a:off x="551383" y="620688"/>
            <a:ext cx="11162197" cy="772201"/>
          </a:xfrm>
          <a:prstGeom prst="rect">
            <a:avLst/>
          </a:prstGeom>
        </p:spPr>
        <p:txBody>
          <a:bodyP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rgbClr val="00ADE1"/>
                </a:solidFill>
                <a:latin typeface="Calibri Light" panose="020F0302020204030204" pitchFamily="34" charset="0"/>
                <a:cs typeface="Calibri Light" panose="020F0302020204030204" pitchFamily="34" charset="0"/>
              </a:rPr>
              <a:t>Investigating Mechanistic Steps: Like Going Down a Slide</a:t>
            </a:r>
            <a:endParaRPr lang="en-US" dirty="0">
              <a:solidFill>
                <a:srgbClr val="00ADE1"/>
              </a:solidFill>
              <a:latin typeface="Calibri Light" panose="020F0302020204030204" pitchFamily="34" charset="0"/>
              <a:cs typeface="Calibri Light" panose="020F0302020204030204" pitchFamily="34" charset="0"/>
            </a:endParaRPr>
          </a:p>
        </p:txBody>
      </p:sp>
      <p:pic>
        <p:nvPicPr>
          <p:cNvPr id="1028" name="Picture 4" descr="Figure 9.3">
            <a:extLst>
              <a:ext uri="{FF2B5EF4-FFF2-40B4-BE49-F238E27FC236}">
                <a16:creationId xmlns:a16="http://schemas.microsoft.com/office/drawing/2014/main" id="{1C5C62A9-2D83-63FB-1001-5E66112B3E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3576" y="2410076"/>
            <a:ext cx="5075863" cy="315586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4907461-E7A7-62D3-CA7F-51FE95F5717C}"/>
              </a:ext>
            </a:extLst>
          </p:cNvPr>
          <p:cNvSpPr txBox="1"/>
          <p:nvPr/>
        </p:nvSpPr>
        <p:spPr>
          <a:xfrm>
            <a:off x="574793" y="1427473"/>
            <a:ext cx="7365440" cy="369332"/>
          </a:xfrm>
          <a:prstGeom prst="rect">
            <a:avLst/>
          </a:prstGeom>
          <a:noFill/>
        </p:spPr>
        <p:txBody>
          <a:bodyPr wrap="square" rtlCol="0">
            <a:spAutoFit/>
          </a:bodyPr>
          <a:lstStyle/>
          <a:p>
            <a:pPr>
              <a:spcAft>
                <a:spcPts val="1000"/>
              </a:spcAft>
            </a:pPr>
            <a:r>
              <a:rPr lang="en-US" dirty="0">
                <a:solidFill>
                  <a:srgbClr val="001C36"/>
                </a:solidFill>
                <a:latin typeface="Calibri Light" panose="020F0302020204030204" pitchFamily="34" charset="0"/>
                <a:cs typeface="Calibri Light" panose="020F0302020204030204" pitchFamily="34" charset="0"/>
              </a:rPr>
              <a:t>Likewise, there are 5 steps to computationally investigate mechanistic steps</a:t>
            </a:r>
          </a:p>
        </p:txBody>
      </p:sp>
      <p:sp>
        <p:nvSpPr>
          <p:cNvPr id="30" name="TextBox 29">
            <a:extLst>
              <a:ext uri="{FF2B5EF4-FFF2-40B4-BE49-F238E27FC236}">
                <a16:creationId xmlns:a16="http://schemas.microsoft.com/office/drawing/2014/main" id="{84A12DB5-1643-1C56-A952-561200CCBF6A}"/>
              </a:ext>
            </a:extLst>
          </p:cNvPr>
          <p:cNvSpPr txBox="1"/>
          <p:nvPr/>
        </p:nvSpPr>
        <p:spPr>
          <a:xfrm>
            <a:off x="1678329" y="2018021"/>
            <a:ext cx="3744410"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spcAft>
                <a:spcPts val="1000"/>
              </a:spcAft>
            </a:pPr>
            <a:r>
              <a:rPr lang="en-US" dirty="0">
                <a:solidFill>
                  <a:srgbClr val="001C36"/>
                </a:solidFill>
                <a:latin typeface="Calibri Light" panose="020F0302020204030204" pitchFamily="34" charset="0"/>
                <a:cs typeface="Calibri Light" panose="020F0302020204030204" pitchFamily="34" charset="0"/>
              </a:rPr>
              <a:t>1. </a:t>
            </a:r>
            <a:r>
              <a:rPr lang="en-US" dirty="0" err="1">
                <a:solidFill>
                  <a:srgbClr val="001C36"/>
                </a:solidFill>
                <a:latin typeface="Calibri Light" panose="020F0302020204030204" pitchFamily="34" charset="0"/>
                <a:cs typeface="Calibri Light" panose="020F0302020204030204" pitchFamily="34" charset="0"/>
              </a:rPr>
              <a:t>Optimise</a:t>
            </a:r>
            <a:r>
              <a:rPr lang="en-US" dirty="0">
                <a:solidFill>
                  <a:srgbClr val="001C36"/>
                </a:solidFill>
                <a:latin typeface="Calibri Light" panose="020F0302020204030204" pitchFamily="34" charset="0"/>
                <a:cs typeface="Calibri Light" panose="020F0302020204030204" pitchFamily="34" charset="0"/>
              </a:rPr>
              <a:t> Reactants or Products</a:t>
            </a:r>
          </a:p>
        </p:txBody>
      </p:sp>
      <p:sp>
        <p:nvSpPr>
          <p:cNvPr id="31" name="TextBox 30">
            <a:extLst>
              <a:ext uri="{FF2B5EF4-FFF2-40B4-BE49-F238E27FC236}">
                <a16:creationId xmlns:a16="http://schemas.microsoft.com/office/drawing/2014/main" id="{63840A1A-FB8C-4984-6627-51DAFB10AC59}"/>
              </a:ext>
            </a:extLst>
          </p:cNvPr>
          <p:cNvSpPr txBox="1"/>
          <p:nvPr/>
        </p:nvSpPr>
        <p:spPr>
          <a:xfrm>
            <a:off x="1944546" y="2804958"/>
            <a:ext cx="3210653"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spcAft>
                <a:spcPts val="1000"/>
              </a:spcAft>
            </a:pPr>
            <a:r>
              <a:rPr lang="en-US" dirty="0">
                <a:solidFill>
                  <a:srgbClr val="001C36"/>
                </a:solidFill>
                <a:latin typeface="Calibri Light" panose="020F0302020204030204" pitchFamily="34" charset="0"/>
                <a:cs typeface="Calibri Light" panose="020F0302020204030204" pitchFamily="34" charset="0"/>
              </a:rPr>
              <a:t>2. Search for a Transition State</a:t>
            </a:r>
          </a:p>
        </p:txBody>
      </p:sp>
      <p:cxnSp>
        <p:nvCxnSpPr>
          <p:cNvPr id="32" name="Straight Arrow Connector 31">
            <a:extLst>
              <a:ext uri="{FF2B5EF4-FFF2-40B4-BE49-F238E27FC236}">
                <a16:creationId xmlns:a16="http://schemas.microsoft.com/office/drawing/2014/main" id="{1837C85B-6AF8-8CA0-2FDF-72C40CC2EF1A}"/>
              </a:ext>
            </a:extLst>
          </p:cNvPr>
          <p:cNvCxnSpPr/>
          <p:nvPr/>
        </p:nvCxnSpPr>
        <p:spPr>
          <a:xfrm flipH="1">
            <a:off x="2610492" y="3970122"/>
            <a:ext cx="934656" cy="532436"/>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4EFD0F13-A822-9868-7B42-5CCEA1B03F57}"/>
              </a:ext>
            </a:extLst>
          </p:cNvPr>
          <p:cNvCxnSpPr>
            <a:cxnSpLocks/>
          </p:cNvCxnSpPr>
          <p:nvPr/>
        </p:nvCxnSpPr>
        <p:spPr>
          <a:xfrm>
            <a:off x="3545148" y="3970122"/>
            <a:ext cx="934656" cy="532436"/>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F7C61740-01CA-E063-5FDC-D9EB8C405E3C}"/>
              </a:ext>
            </a:extLst>
          </p:cNvPr>
          <p:cNvCxnSpPr>
            <a:cxnSpLocks/>
          </p:cNvCxnSpPr>
          <p:nvPr/>
        </p:nvCxnSpPr>
        <p:spPr>
          <a:xfrm>
            <a:off x="3545148" y="2446192"/>
            <a:ext cx="0" cy="30858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A2A6A1F3-AFD1-194E-3E0B-303E6841428A}"/>
              </a:ext>
            </a:extLst>
          </p:cNvPr>
          <p:cNvSpPr txBox="1"/>
          <p:nvPr/>
        </p:nvSpPr>
        <p:spPr>
          <a:xfrm>
            <a:off x="119039" y="4636748"/>
            <a:ext cx="3118580"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spcAft>
                <a:spcPts val="1000"/>
              </a:spcAft>
            </a:pPr>
            <a:r>
              <a:rPr lang="en-US" dirty="0">
                <a:solidFill>
                  <a:srgbClr val="001C36"/>
                </a:solidFill>
                <a:latin typeface="Calibri Light" panose="020F0302020204030204" pitchFamily="34" charset="0"/>
                <a:cs typeface="Calibri Light" panose="020F0302020204030204" pitchFamily="34" charset="0"/>
              </a:rPr>
              <a:t>4a. Go down the Energy Surface in the Forward Direction</a:t>
            </a:r>
          </a:p>
        </p:txBody>
      </p:sp>
      <p:sp>
        <p:nvSpPr>
          <p:cNvPr id="36" name="TextBox 35">
            <a:extLst>
              <a:ext uri="{FF2B5EF4-FFF2-40B4-BE49-F238E27FC236}">
                <a16:creationId xmlns:a16="http://schemas.microsoft.com/office/drawing/2014/main" id="{9A766BF0-D4D8-D625-3E6E-8B6DBB566E52}"/>
              </a:ext>
            </a:extLst>
          </p:cNvPr>
          <p:cNvSpPr txBox="1"/>
          <p:nvPr/>
        </p:nvSpPr>
        <p:spPr>
          <a:xfrm>
            <a:off x="61408" y="5687215"/>
            <a:ext cx="3295248"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spcAft>
                <a:spcPts val="1000"/>
              </a:spcAft>
            </a:pPr>
            <a:r>
              <a:rPr lang="en-US" dirty="0">
                <a:solidFill>
                  <a:srgbClr val="001C36"/>
                </a:solidFill>
                <a:latin typeface="Calibri Light" panose="020F0302020204030204" pitchFamily="34" charset="0"/>
                <a:cs typeface="Calibri Light" panose="020F0302020204030204" pitchFamily="34" charset="0"/>
              </a:rPr>
              <a:t>4b. </a:t>
            </a:r>
            <a:r>
              <a:rPr lang="en-US" dirty="0" err="1">
                <a:solidFill>
                  <a:srgbClr val="001C36"/>
                </a:solidFill>
                <a:latin typeface="Calibri Light" panose="020F0302020204030204" pitchFamily="34" charset="0"/>
                <a:cs typeface="Calibri Light" panose="020F0302020204030204" pitchFamily="34" charset="0"/>
              </a:rPr>
              <a:t>Optimise</a:t>
            </a:r>
            <a:r>
              <a:rPr lang="en-US" dirty="0">
                <a:solidFill>
                  <a:srgbClr val="001C36"/>
                </a:solidFill>
                <a:latin typeface="Calibri Light" panose="020F0302020204030204" pitchFamily="34" charset="0"/>
                <a:cs typeface="Calibri Light" panose="020F0302020204030204" pitchFamily="34" charset="0"/>
              </a:rPr>
              <a:t> Forward Molecules</a:t>
            </a:r>
          </a:p>
        </p:txBody>
      </p:sp>
      <p:cxnSp>
        <p:nvCxnSpPr>
          <p:cNvPr id="40" name="Straight Arrow Connector 39">
            <a:extLst>
              <a:ext uri="{FF2B5EF4-FFF2-40B4-BE49-F238E27FC236}">
                <a16:creationId xmlns:a16="http://schemas.microsoft.com/office/drawing/2014/main" id="{80C89CFE-C1CE-8450-ACF2-7334646E8BD3}"/>
              </a:ext>
            </a:extLst>
          </p:cNvPr>
          <p:cNvCxnSpPr>
            <a:cxnSpLocks/>
          </p:cNvCxnSpPr>
          <p:nvPr/>
        </p:nvCxnSpPr>
        <p:spPr>
          <a:xfrm>
            <a:off x="5350538" y="5359078"/>
            <a:ext cx="0" cy="253154"/>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FF2A880E-9C99-4959-2156-28BEEED78F10}"/>
              </a:ext>
            </a:extLst>
          </p:cNvPr>
          <p:cNvSpPr txBox="1"/>
          <p:nvPr/>
        </p:nvSpPr>
        <p:spPr>
          <a:xfrm>
            <a:off x="1950734" y="3608104"/>
            <a:ext cx="3210650"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spcAft>
                <a:spcPts val="1000"/>
              </a:spcAft>
            </a:pPr>
            <a:r>
              <a:rPr lang="en-US" dirty="0">
                <a:solidFill>
                  <a:srgbClr val="001C36"/>
                </a:solidFill>
                <a:latin typeface="Calibri Light" panose="020F0302020204030204" pitchFamily="34" charset="0"/>
                <a:cs typeface="Calibri Light" panose="020F0302020204030204" pitchFamily="34" charset="0"/>
              </a:rPr>
              <a:t>3. </a:t>
            </a:r>
            <a:r>
              <a:rPr lang="en-US" dirty="0" err="1">
                <a:solidFill>
                  <a:srgbClr val="001C36"/>
                </a:solidFill>
                <a:latin typeface="Calibri Light" panose="020F0302020204030204" pitchFamily="34" charset="0"/>
                <a:cs typeface="Calibri Light" panose="020F0302020204030204" pitchFamily="34" charset="0"/>
              </a:rPr>
              <a:t>Optimise</a:t>
            </a:r>
            <a:r>
              <a:rPr lang="en-US" dirty="0">
                <a:solidFill>
                  <a:srgbClr val="001C36"/>
                </a:solidFill>
                <a:latin typeface="Calibri Light" panose="020F0302020204030204" pitchFamily="34" charset="0"/>
                <a:cs typeface="Calibri Light" panose="020F0302020204030204" pitchFamily="34" charset="0"/>
              </a:rPr>
              <a:t> the Transition State</a:t>
            </a:r>
          </a:p>
        </p:txBody>
      </p:sp>
      <p:cxnSp>
        <p:nvCxnSpPr>
          <p:cNvPr id="42" name="Straight Arrow Connector 41">
            <a:extLst>
              <a:ext uri="{FF2B5EF4-FFF2-40B4-BE49-F238E27FC236}">
                <a16:creationId xmlns:a16="http://schemas.microsoft.com/office/drawing/2014/main" id="{B1BD460E-247C-46C5-556C-9A0337878C67}"/>
              </a:ext>
            </a:extLst>
          </p:cNvPr>
          <p:cNvCxnSpPr>
            <a:cxnSpLocks/>
          </p:cNvCxnSpPr>
          <p:nvPr/>
        </p:nvCxnSpPr>
        <p:spPr>
          <a:xfrm>
            <a:off x="3545148" y="3228408"/>
            <a:ext cx="0" cy="30858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37CC55E4-4507-143B-738E-AA686F905C2F}"/>
              </a:ext>
            </a:extLst>
          </p:cNvPr>
          <p:cNvSpPr txBox="1"/>
          <p:nvPr/>
        </p:nvSpPr>
        <p:spPr>
          <a:xfrm>
            <a:off x="3753443" y="4636749"/>
            <a:ext cx="3194189"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spcAft>
                <a:spcPts val="1000"/>
              </a:spcAft>
            </a:pPr>
            <a:r>
              <a:rPr lang="en-US" dirty="0">
                <a:solidFill>
                  <a:srgbClr val="001C36"/>
                </a:solidFill>
                <a:latin typeface="Calibri Light" panose="020F0302020204030204" pitchFamily="34" charset="0"/>
                <a:cs typeface="Calibri Light" panose="020F0302020204030204" pitchFamily="34" charset="0"/>
              </a:rPr>
              <a:t>4a. Go down the Energy Surface in the Backward Direction</a:t>
            </a:r>
          </a:p>
        </p:txBody>
      </p:sp>
      <p:cxnSp>
        <p:nvCxnSpPr>
          <p:cNvPr id="45" name="Straight Arrow Connector 44">
            <a:extLst>
              <a:ext uri="{FF2B5EF4-FFF2-40B4-BE49-F238E27FC236}">
                <a16:creationId xmlns:a16="http://schemas.microsoft.com/office/drawing/2014/main" id="{EF644982-926E-513F-07D8-BEE49D9D875C}"/>
              </a:ext>
            </a:extLst>
          </p:cNvPr>
          <p:cNvCxnSpPr>
            <a:cxnSpLocks/>
          </p:cNvCxnSpPr>
          <p:nvPr/>
        </p:nvCxnSpPr>
        <p:spPr>
          <a:xfrm>
            <a:off x="1700573" y="5360262"/>
            <a:ext cx="0" cy="253154"/>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A7B68929-B909-5E6D-52C6-5D12D7725040}"/>
              </a:ext>
            </a:extLst>
          </p:cNvPr>
          <p:cNvSpPr txBox="1"/>
          <p:nvPr/>
        </p:nvSpPr>
        <p:spPr>
          <a:xfrm>
            <a:off x="3702914" y="5687215"/>
            <a:ext cx="3295248"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spcAft>
                <a:spcPts val="1000"/>
              </a:spcAft>
            </a:pPr>
            <a:r>
              <a:rPr lang="en-US" dirty="0">
                <a:solidFill>
                  <a:srgbClr val="001C36"/>
                </a:solidFill>
                <a:latin typeface="Calibri Light" panose="020F0302020204030204" pitchFamily="34" charset="0"/>
                <a:cs typeface="Calibri Light" panose="020F0302020204030204" pitchFamily="34" charset="0"/>
              </a:rPr>
              <a:t>4b. </a:t>
            </a:r>
            <a:r>
              <a:rPr lang="en-US" dirty="0" err="1">
                <a:solidFill>
                  <a:srgbClr val="001C36"/>
                </a:solidFill>
                <a:latin typeface="Calibri Light" panose="020F0302020204030204" pitchFamily="34" charset="0"/>
                <a:cs typeface="Calibri Light" panose="020F0302020204030204" pitchFamily="34" charset="0"/>
              </a:rPr>
              <a:t>Optimise</a:t>
            </a:r>
            <a:r>
              <a:rPr lang="en-US" dirty="0">
                <a:solidFill>
                  <a:srgbClr val="001C36"/>
                </a:solidFill>
                <a:latin typeface="Calibri Light" panose="020F0302020204030204" pitchFamily="34" charset="0"/>
                <a:cs typeface="Calibri Light" panose="020F0302020204030204" pitchFamily="34" charset="0"/>
              </a:rPr>
              <a:t> Backward Molecules</a:t>
            </a:r>
          </a:p>
        </p:txBody>
      </p:sp>
      <p:sp>
        <p:nvSpPr>
          <p:cNvPr id="3" name="TextBox 2">
            <a:extLst>
              <a:ext uri="{FF2B5EF4-FFF2-40B4-BE49-F238E27FC236}">
                <a16:creationId xmlns:a16="http://schemas.microsoft.com/office/drawing/2014/main" id="{F28B7D3E-4883-81A3-2D18-8D66DE6DFDDF}"/>
              </a:ext>
            </a:extLst>
          </p:cNvPr>
          <p:cNvSpPr txBox="1"/>
          <p:nvPr/>
        </p:nvSpPr>
        <p:spPr>
          <a:xfrm>
            <a:off x="7109460" y="5612232"/>
            <a:ext cx="5487404" cy="646331"/>
          </a:xfrm>
          <a:prstGeom prst="rect">
            <a:avLst/>
          </a:prstGeom>
          <a:noFill/>
        </p:spPr>
        <p:txBody>
          <a:bodyPr wrap="square">
            <a:spAutoFit/>
          </a:bodyPr>
          <a:lstStyle/>
          <a:p>
            <a:pPr>
              <a:buNone/>
            </a:pPr>
            <a:r>
              <a:rPr lang="en-NZ" sz="900" dirty="0">
                <a:effectLst/>
                <a:latin typeface="Helvetica" pitchFamily="2" charset="0"/>
              </a:rPr>
              <a:t>Ouellette, R. J. and Rawn, J. D. (2018), </a:t>
            </a:r>
            <a:r>
              <a:rPr lang="en-NZ" sz="900" i="1" dirty="0">
                <a:effectLst/>
                <a:latin typeface="Helvetica" pitchFamily="2" charset="0"/>
              </a:rPr>
              <a:t>Haloalkanes and alcohols Nucleophilic Substitution and Elimination Reactions</a:t>
            </a:r>
            <a:r>
              <a:rPr lang="en-NZ" sz="900" dirty="0">
                <a:effectLst/>
                <a:latin typeface="Helvetica" pitchFamily="2" charset="0"/>
              </a:rPr>
              <a:t>, Elsevier, pp. 255--298.</a:t>
            </a:r>
          </a:p>
          <a:p>
            <a:pPr>
              <a:buNone/>
            </a:pPr>
            <a:br>
              <a:rPr lang="en-NZ" sz="900" dirty="0">
                <a:effectLst/>
                <a:latin typeface="Helvetica" pitchFamily="2" charset="0"/>
              </a:rPr>
            </a:br>
            <a:endParaRPr lang="en-NZ" sz="900" dirty="0">
              <a:effectLst/>
              <a:latin typeface="Helvetica" pitchFamily="2" charset="0"/>
            </a:endParaRPr>
          </a:p>
        </p:txBody>
      </p:sp>
    </p:spTree>
    <p:extLst>
      <p:ext uri="{BB962C8B-B14F-4D97-AF65-F5344CB8AC3E}">
        <p14:creationId xmlns:p14="http://schemas.microsoft.com/office/powerpoint/2010/main" val="1148608023"/>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22F7D02A-538D-A942-8535-AA0A4D8608FB}"/>
              </a:ext>
            </a:extLst>
          </p:cNvPr>
          <p:cNvSpPr txBox="1">
            <a:spLocks/>
          </p:cNvSpPr>
          <p:nvPr/>
        </p:nvSpPr>
        <p:spPr>
          <a:xfrm>
            <a:off x="551384" y="1528423"/>
            <a:ext cx="5623640" cy="1277531"/>
          </a:xfrm>
          <a:prstGeom prst="rect">
            <a:avLst/>
          </a:prstGeom>
        </p:spPr>
        <p:txBody>
          <a:bodyPr anchor="t">
            <a:normAutofit/>
          </a:bodyPr>
          <a:lstStyle>
            <a:lvl1pPr marL="0" indent="0" algn="l" defTabSz="457200" rtl="0" eaLnBrk="1" latinLnBrk="0" hangingPunct="1">
              <a:lnSpc>
                <a:spcPts val="2500"/>
              </a:lnSpc>
              <a:spcBef>
                <a:spcPts val="0"/>
              </a:spcBef>
              <a:buFont typeface="Arial"/>
              <a:buNone/>
              <a:defRPr sz="2600" kern="1200" cap="all">
                <a:solidFill>
                  <a:schemeClr val="bg1"/>
                </a:solidFill>
                <a:latin typeface=""/>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a:solidFill>
                <a:schemeClr val="tx2"/>
              </a:solidFill>
              <a:latin typeface="Calibri Light" panose="020F0302020204030204" pitchFamily="34" charset="0"/>
              <a:cs typeface="Calibri Light" panose="020F0302020204030204" pitchFamily="34" charset="0"/>
            </a:endParaRPr>
          </a:p>
        </p:txBody>
      </p:sp>
      <p:sp>
        <p:nvSpPr>
          <p:cNvPr id="6" name="Title 3">
            <a:extLst>
              <a:ext uri="{FF2B5EF4-FFF2-40B4-BE49-F238E27FC236}">
                <a16:creationId xmlns:a16="http://schemas.microsoft.com/office/drawing/2014/main" id="{951C4A46-14C6-F444-AD3C-E731564A04C2}"/>
              </a:ext>
            </a:extLst>
          </p:cNvPr>
          <p:cNvSpPr txBox="1">
            <a:spLocks/>
          </p:cNvSpPr>
          <p:nvPr/>
        </p:nvSpPr>
        <p:spPr>
          <a:xfrm>
            <a:off x="551384" y="620688"/>
            <a:ext cx="8153400" cy="77220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00ADE1"/>
                </a:solidFill>
                <a:latin typeface="Calibri Light" panose="020F0302020204030204" pitchFamily="34" charset="0"/>
                <a:cs typeface="Calibri Light" panose="020F0302020204030204" pitchFamily="34" charset="0"/>
              </a:rPr>
              <a:t>1.</a:t>
            </a:r>
            <a:r>
              <a:rPr lang="en-US" dirty="0">
                <a:solidFill>
                  <a:srgbClr val="001C36"/>
                </a:solidFill>
                <a:latin typeface="Calibri Light" panose="020F0302020204030204" pitchFamily="34" charset="0"/>
                <a:cs typeface="Calibri Light" panose="020F0302020204030204" pitchFamily="34" charset="0"/>
              </a:rPr>
              <a:t> </a:t>
            </a:r>
            <a:r>
              <a:rPr lang="en-US" dirty="0" err="1">
                <a:solidFill>
                  <a:srgbClr val="001C36"/>
                </a:solidFill>
                <a:latin typeface="Calibri Light" panose="020F0302020204030204" pitchFamily="34" charset="0"/>
                <a:cs typeface="Calibri Light" panose="020F0302020204030204" pitchFamily="34" charset="0"/>
              </a:rPr>
              <a:t>Optimise</a:t>
            </a:r>
            <a:r>
              <a:rPr lang="en-US">
                <a:solidFill>
                  <a:srgbClr val="001C36"/>
                </a:solidFill>
                <a:latin typeface="Calibri Light" panose="020F0302020204030204" pitchFamily="34" charset="0"/>
                <a:cs typeface="Calibri Light" panose="020F0302020204030204" pitchFamily="34" charset="0"/>
              </a:rPr>
              <a:t> Reactants or Products</a:t>
            </a:r>
            <a:r>
              <a:rPr lang="en-US">
                <a:solidFill>
                  <a:srgbClr val="00ADE1"/>
                </a:solidFill>
                <a:latin typeface="Calibri Light" panose="020F0302020204030204" pitchFamily="34" charset="0"/>
                <a:cs typeface="Calibri Light" panose="020F0302020204030204" pitchFamily="34" charset="0"/>
              </a:rPr>
              <a:t> </a:t>
            </a:r>
            <a:endParaRPr lang="en-US" dirty="0">
              <a:solidFill>
                <a:srgbClr val="00ADE1"/>
              </a:solidFill>
              <a:latin typeface="Calibri Light" panose="020F0302020204030204" pitchFamily="34" charset="0"/>
              <a:cs typeface="Calibri Light" panose="020F0302020204030204" pitchFamily="34" charset="0"/>
            </a:endParaRPr>
          </a:p>
        </p:txBody>
      </p:sp>
      <p:sp>
        <p:nvSpPr>
          <p:cNvPr id="7" name="TextBox 6">
            <a:extLst>
              <a:ext uri="{FF2B5EF4-FFF2-40B4-BE49-F238E27FC236}">
                <a16:creationId xmlns:a16="http://schemas.microsoft.com/office/drawing/2014/main" id="{A5C0944F-454B-094E-8E54-233F2738B97D}"/>
              </a:ext>
            </a:extLst>
          </p:cNvPr>
          <p:cNvSpPr txBox="1"/>
          <p:nvPr/>
        </p:nvSpPr>
        <p:spPr>
          <a:xfrm>
            <a:off x="574794" y="1925183"/>
            <a:ext cx="5521206" cy="1733808"/>
          </a:xfrm>
          <a:prstGeom prst="rect">
            <a:avLst/>
          </a:prstGeom>
          <a:noFill/>
        </p:spPr>
        <p:txBody>
          <a:bodyPr wrap="square" rtlCol="0">
            <a:spAutoFit/>
          </a:bodyPr>
          <a:lstStyle/>
          <a:p>
            <a:pPr>
              <a:spcAft>
                <a:spcPts val="1000"/>
              </a:spcAft>
            </a:pPr>
            <a:r>
              <a:rPr lang="en-US" dirty="0">
                <a:solidFill>
                  <a:srgbClr val="001C36"/>
                </a:solidFill>
                <a:latin typeface="Calibri Light" panose="020F0302020204030204" pitchFamily="34" charset="0"/>
                <a:cs typeface="Calibri Light" panose="020F0302020204030204" pitchFamily="34" charset="0"/>
              </a:rPr>
              <a:t>It is important to make sure we have found the local minimum</a:t>
            </a:r>
          </a:p>
          <a:p>
            <a:pPr marL="285750" indent="-285750">
              <a:spcAft>
                <a:spcPts val="1000"/>
              </a:spcAft>
              <a:buFont typeface="Arial" panose="020B0604020202020204" pitchFamily="34" charset="0"/>
              <a:buChar char="•"/>
            </a:pPr>
            <a:r>
              <a:rPr lang="en-US" dirty="0">
                <a:solidFill>
                  <a:srgbClr val="001C36"/>
                </a:solidFill>
                <a:latin typeface="Calibri Light" panose="020F0302020204030204" pitchFamily="34" charset="0"/>
                <a:cs typeface="Calibri Light" panose="020F0302020204030204" pitchFamily="34" charset="0"/>
              </a:rPr>
              <a:t>This is the bottom of the energy well</a:t>
            </a:r>
          </a:p>
          <a:p>
            <a:pPr>
              <a:spcAft>
                <a:spcPts val="1000"/>
              </a:spcAft>
            </a:pPr>
            <a:r>
              <a:rPr lang="en-US" dirty="0">
                <a:solidFill>
                  <a:srgbClr val="001C36"/>
                </a:solidFill>
                <a:latin typeface="Calibri Light" panose="020F0302020204030204" pitchFamily="34" charset="0"/>
                <a:cs typeface="Calibri Light" panose="020F0302020204030204" pitchFamily="34" charset="0"/>
              </a:rPr>
              <a:t>This is to make sure that we definitely have a reactant, intermediate, or product.</a:t>
            </a:r>
          </a:p>
        </p:txBody>
      </p:sp>
      <p:pic>
        <p:nvPicPr>
          <p:cNvPr id="2" name="Picture 1">
            <a:extLst>
              <a:ext uri="{FF2B5EF4-FFF2-40B4-BE49-F238E27FC236}">
                <a16:creationId xmlns:a16="http://schemas.microsoft.com/office/drawing/2014/main" id="{3A8ED2E4-6E79-0F6C-E948-80F19A4B6B7D}"/>
              </a:ext>
            </a:extLst>
          </p:cNvPr>
          <p:cNvPicPr>
            <a:picLocks noChangeAspect="1"/>
          </p:cNvPicPr>
          <p:nvPr/>
        </p:nvPicPr>
        <p:blipFill>
          <a:blip r:embed="rId2"/>
          <a:stretch>
            <a:fillRect/>
          </a:stretch>
        </p:blipFill>
        <p:spPr>
          <a:xfrm>
            <a:off x="7283605" y="1392889"/>
            <a:ext cx="4419600" cy="4902200"/>
          </a:xfrm>
          <a:prstGeom prst="rect">
            <a:avLst/>
          </a:prstGeom>
        </p:spPr>
      </p:pic>
      <p:sp>
        <p:nvSpPr>
          <p:cNvPr id="3" name="Oval 2">
            <a:extLst>
              <a:ext uri="{FF2B5EF4-FFF2-40B4-BE49-F238E27FC236}">
                <a16:creationId xmlns:a16="http://schemas.microsoft.com/office/drawing/2014/main" id="{29703D28-7E0D-EE2D-9813-FD3237C4DDF9}"/>
              </a:ext>
            </a:extLst>
          </p:cNvPr>
          <p:cNvSpPr/>
          <p:nvPr/>
        </p:nvSpPr>
        <p:spPr>
          <a:xfrm>
            <a:off x="8393152" y="3514454"/>
            <a:ext cx="178419" cy="184998"/>
          </a:xfrm>
          <a:prstGeom prst="ellipse">
            <a:avLst/>
          </a:prstGeom>
          <a:solidFill>
            <a:srgbClr val="FF0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6BB3C910-4F84-ACC1-C67E-F073877828A8}"/>
              </a:ext>
            </a:extLst>
          </p:cNvPr>
          <p:cNvSpPr/>
          <p:nvPr/>
        </p:nvSpPr>
        <p:spPr>
          <a:xfrm>
            <a:off x="10604811" y="4581254"/>
            <a:ext cx="178419" cy="184998"/>
          </a:xfrm>
          <a:prstGeom prst="ellipse">
            <a:avLst/>
          </a:prstGeom>
          <a:solidFill>
            <a:srgbClr val="FF0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689659"/>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4A3A1-28B7-4856-780A-2B6B897C2CC5}"/>
            </a:ext>
          </a:extLst>
        </p:cNvPr>
        <p:cNvGrpSpPr/>
        <p:nvPr/>
      </p:nvGrpSpPr>
      <p:grpSpPr>
        <a:xfrm>
          <a:off x="0" y="0"/>
          <a:ext cx="0" cy="0"/>
          <a:chOff x="0" y="0"/>
          <a:chExt cx="0" cy="0"/>
        </a:xfrm>
      </p:grpSpPr>
      <p:sp>
        <p:nvSpPr>
          <p:cNvPr id="10" name="Subtitle 2">
            <a:extLst>
              <a:ext uri="{FF2B5EF4-FFF2-40B4-BE49-F238E27FC236}">
                <a16:creationId xmlns:a16="http://schemas.microsoft.com/office/drawing/2014/main" id="{53FE303B-AB6C-FE6F-91F1-77111255D48D}"/>
              </a:ext>
            </a:extLst>
          </p:cNvPr>
          <p:cNvSpPr txBox="1">
            <a:spLocks/>
          </p:cNvSpPr>
          <p:nvPr/>
        </p:nvSpPr>
        <p:spPr>
          <a:xfrm>
            <a:off x="551384" y="1528423"/>
            <a:ext cx="5623640" cy="1277531"/>
          </a:xfrm>
          <a:prstGeom prst="rect">
            <a:avLst/>
          </a:prstGeom>
        </p:spPr>
        <p:txBody>
          <a:bodyPr anchor="t">
            <a:normAutofit/>
          </a:bodyPr>
          <a:lstStyle>
            <a:lvl1pPr marL="0" indent="0" algn="l" defTabSz="457200" rtl="0" eaLnBrk="1" latinLnBrk="0" hangingPunct="1">
              <a:lnSpc>
                <a:spcPts val="2500"/>
              </a:lnSpc>
              <a:spcBef>
                <a:spcPts val="0"/>
              </a:spcBef>
              <a:buFont typeface="Arial"/>
              <a:buNone/>
              <a:defRPr sz="2600" kern="1200" cap="all">
                <a:solidFill>
                  <a:schemeClr val="bg1"/>
                </a:solidFill>
                <a:latin typeface=""/>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a:solidFill>
                <a:schemeClr val="tx2"/>
              </a:solidFill>
              <a:latin typeface="Calibri Light" panose="020F0302020204030204" pitchFamily="34" charset="0"/>
              <a:cs typeface="Calibri Light" panose="020F0302020204030204" pitchFamily="34" charset="0"/>
            </a:endParaRPr>
          </a:p>
        </p:txBody>
      </p:sp>
      <p:sp>
        <p:nvSpPr>
          <p:cNvPr id="6" name="Title 3">
            <a:extLst>
              <a:ext uri="{FF2B5EF4-FFF2-40B4-BE49-F238E27FC236}">
                <a16:creationId xmlns:a16="http://schemas.microsoft.com/office/drawing/2014/main" id="{91AF460D-0C11-3312-A5B5-3424B4EAB74F}"/>
              </a:ext>
            </a:extLst>
          </p:cNvPr>
          <p:cNvSpPr txBox="1">
            <a:spLocks/>
          </p:cNvSpPr>
          <p:nvPr/>
        </p:nvSpPr>
        <p:spPr>
          <a:xfrm>
            <a:off x="551384" y="620688"/>
            <a:ext cx="8153400" cy="77220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00ADE1"/>
                </a:solidFill>
                <a:latin typeface="Calibri Light" panose="020F0302020204030204" pitchFamily="34" charset="0"/>
                <a:cs typeface="Calibri Light" panose="020F0302020204030204" pitchFamily="34" charset="0"/>
              </a:rPr>
              <a:t>2.</a:t>
            </a:r>
            <a:r>
              <a:rPr lang="en-US" dirty="0">
                <a:solidFill>
                  <a:srgbClr val="001C36"/>
                </a:solidFill>
                <a:latin typeface="Calibri Light" panose="020F0302020204030204" pitchFamily="34" charset="0"/>
                <a:cs typeface="Calibri Light" panose="020F0302020204030204" pitchFamily="34" charset="0"/>
              </a:rPr>
              <a:t> Search for a transition point</a:t>
            </a:r>
            <a:endParaRPr lang="en-US" dirty="0">
              <a:solidFill>
                <a:srgbClr val="00ADE1"/>
              </a:solidFill>
              <a:latin typeface="Calibri Light" panose="020F0302020204030204" pitchFamily="34" charset="0"/>
              <a:cs typeface="Calibri Light" panose="020F0302020204030204" pitchFamily="34" charset="0"/>
            </a:endParaRPr>
          </a:p>
        </p:txBody>
      </p:sp>
      <p:sp>
        <p:nvSpPr>
          <p:cNvPr id="7" name="TextBox 6">
            <a:extLst>
              <a:ext uri="{FF2B5EF4-FFF2-40B4-BE49-F238E27FC236}">
                <a16:creationId xmlns:a16="http://schemas.microsoft.com/office/drawing/2014/main" id="{DC756168-1676-C7E9-FC9F-C3C1E6A09067}"/>
              </a:ext>
            </a:extLst>
          </p:cNvPr>
          <p:cNvSpPr txBox="1"/>
          <p:nvPr/>
        </p:nvSpPr>
        <p:spPr>
          <a:xfrm>
            <a:off x="574794" y="1925183"/>
            <a:ext cx="5521206" cy="1733808"/>
          </a:xfrm>
          <a:prstGeom prst="rect">
            <a:avLst/>
          </a:prstGeom>
          <a:noFill/>
        </p:spPr>
        <p:txBody>
          <a:bodyPr wrap="square" rtlCol="0">
            <a:spAutoFit/>
          </a:bodyPr>
          <a:lstStyle/>
          <a:p>
            <a:pPr>
              <a:spcAft>
                <a:spcPts val="1000"/>
              </a:spcAft>
            </a:pPr>
            <a:r>
              <a:rPr lang="en-US" dirty="0">
                <a:solidFill>
                  <a:srgbClr val="001C36"/>
                </a:solidFill>
                <a:latin typeface="Calibri Light" panose="020F0302020204030204" pitchFamily="34" charset="0"/>
                <a:cs typeface="Calibri Light" panose="020F0302020204030204" pitchFamily="34" charset="0"/>
              </a:rPr>
              <a:t>We then perform some sort of method to scan between the reactant and product. </a:t>
            </a:r>
          </a:p>
          <a:p>
            <a:pPr marL="285750" indent="-285750">
              <a:spcAft>
                <a:spcPts val="1000"/>
              </a:spcAft>
              <a:buFont typeface="Arial" panose="020B0604020202020204" pitchFamily="34" charset="0"/>
              <a:buChar char="•"/>
            </a:pPr>
            <a:r>
              <a:rPr lang="en-US" dirty="0">
                <a:solidFill>
                  <a:srgbClr val="001C36"/>
                </a:solidFill>
                <a:latin typeface="Calibri Light" panose="020F0302020204030204" pitchFamily="34" charset="0"/>
                <a:cs typeface="Calibri Light" panose="020F0302020204030204" pitchFamily="34" charset="0"/>
              </a:rPr>
              <a:t>We measure the energy at each point along the path</a:t>
            </a:r>
          </a:p>
          <a:p>
            <a:pPr marL="285750" indent="-285750">
              <a:spcAft>
                <a:spcPts val="1000"/>
              </a:spcAft>
              <a:buFont typeface="Arial" panose="020B0604020202020204" pitchFamily="34" charset="0"/>
              <a:buChar char="•"/>
            </a:pPr>
            <a:r>
              <a:rPr lang="en-US" dirty="0">
                <a:solidFill>
                  <a:srgbClr val="001C36"/>
                </a:solidFill>
                <a:latin typeface="Calibri Light" panose="020F0302020204030204" pitchFamily="34" charset="0"/>
                <a:cs typeface="Calibri Light" panose="020F0302020204030204" pitchFamily="34" charset="0"/>
              </a:rPr>
              <a:t>From this, we take the transition state as the point of highest energy from along the path</a:t>
            </a:r>
          </a:p>
        </p:txBody>
      </p:sp>
      <p:pic>
        <p:nvPicPr>
          <p:cNvPr id="2" name="Picture 1">
            <a:extLst>
              <a:ext uri="{FF2B5EF4-FFF2-40B4-BE49-F238E27FC236}">
                <a16:creationId xmlns:a16="http://schemas.microsoft.com/office/drawing/2014/main" id="{ED4D6298-DC0F-5A1A-9C8D-4B5063602AC5}"/>
              </a:ext>
            </a:extLst>
          </p:cNvPr>
          <p:cNvPicPr>
            <a:picLocks noChangeAspect="1"/>
          </p:cNvPicPr>
          <p:nvPr/>
        </p:nvPicPr>
        <p:blipFill>
          <a:blip r:embed="rId2"/>
          <a:stretch>
            <a:fillRect/>
          </a:stretch>
        </p:blipFill>
        <p:spPr>
          <a:xfrm>
            <a:off x="7283605" y="1392889"/>
            <a:ext cx="4419600" cy="4902200"/>
          </a:xfrm>
          <a:prstGeom prst="rect">
            <a:avLst/>
          </a:prstGeom>
        </p:spPr>
      </p:pic>
      <p:sp>
        <p:nvSpPr>
          <p:cNvPr id="3" name="Oval 2">
            <a:extLst>
              <a:ext uri="{FF2B5EF4-FFF2-40B4-BE49-F238E27FC236}">
                <a16:creationId xmlns:a16="http://schemas.microsoft.com/office/drawing/2014/main" id="{0363B60E-9586-5A17-0BDE-9BCAD6306BBB}"/>
              </a:ext>
            </a:extLst>
          </p:cNvPr>
          <p:cNvSpPr/>
          <p:nvPr/>
        </p:nvSpPr>
        <p:spPr>
          <a:xfrm>
            <a:off x="8393152" y="3514454"/>
            <a:ext cx="178419" cy="184998"/>
          </a:xfrm>
          <a:prstGeom prst="ellipse">
            <a:avLst/>
          </a:prstGeom>
          <a:solidFill>
            <a:srgbClr val="FF0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06CC5723-C44D-5B74-5322-658C346271C5}"/>
              </a:ext>
            </a:extLst>
          </p:cNvPr>
          <p:cNvSpPr/>
          <p:nvPr/>
        </p:nvSpPr>
        <p:spPr>
          <a:xfrm>
            <a:off x="8579005" y="2956062"/>
            <a:ext cx="178419" cy="184998"/>
          </a:xfrm>
          <a:prstGeom prst="ellipse">
            <a:avLst/>
          </a:prstGeom>
          <a:solidFill>
            <a:srgbClr val="FF0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E5A4CF9-4EE1-4B40-AFC5-A23D84F23040}"/>
              </a:ext>
            </a:extLst>
          </p:cNvPr>
          <p:cNvCxnSpPr>
            <a:cxnSpLocks/>
          </p:cNvCxnSpPr>
          <p:nvPr/>
        </p:nvCxnSpPr>
        <p:spPr>
          <a:xfrm flipV="1">
            <a:off x="8526967" y="3166946"/>
            <a:ext cx="111511" cy="3177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A583A83-6F58-437B-458B-20B0EA1ABE5B}"/>
              </a:ext>
            </a:extLst>
          </p:cNvPr>
          <p:cNvSpPr/>
          <p:nvPr/>
        </p:nvSpPr>
        <p:spPr>
          <a:xfrm>
            <a:off x="8760840" y="2515522"/>
            <a:ext cx="178419" cy="184998"/>
          </a:xfrm>
          <a:prstGeom prst="ellipse">
            <a:avLst/>
          </a:prstGeom>
          <a:solidFill>
            <a:srgbClr val="FF0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9138190A-E608-AE92-7A50-35EC0FE966E8}"/>
              </a:ext>
            </a:extLst>
          </p:cNvPr>
          <p:cNvCxnSpPr>
            <a:cxnSpLocks/>
          </p:cNvCxnSpPr>
          <p:nvPr/>
        </p:nvCxnSpPr>
        <p:spPr>
          <a:xfrm flipV="1">
            <a:off x="8704784" y="2706029"/>
            <a:ext cx="97244" cy="2241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2AC5DBF-6773-0C18-A4A6-54B48E8C2EC4}"/>
              </a:ext>
            </a:extLst>
          </p:cNvPr>
          <p:cNvCxnSpPr>
            <a:cxnSpLocks/>
          </p:cNvCxnSpPr>
          <p:nvPr/>
        </p:nvCxnSpPr>
        <p:spPr>
          <a:xfrm flipV="1">
            <a:off x="8913541" y="2294515"/>
            <a:ext cx="96644" cy="1807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50E05F62-011B-F38A-5CF7-B849D5AC46E1}"/>
              </a:ext>
            </a:extLst>
          </p:cNvPr>
          <p:cNvSpPr/>
          <p:nvPr/>
        </p:nvSpPr>
        <p:spPr>
          <a:xfrm>
            <a:off x="8987883" y="2100634"/>
            <a:ext cx="178419" cy="184998"/>
          </a:xfrm>
          <a:prstGeom prst="ellipse">
            <a:avLst/>
          </a:prstGeom>
          <a:solidFill>
            <a:srgbClr val="FF0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2AAAC84-EB33-4376-4B7E-76E733C590CC}"/>
              </a:ext>
            </a:extLst>
          </p:cNvPr>
          <p:cNvSpPr/>
          <p:nvPr/>
        </p:nvSpPr>
        <p:spPr>
          <a:xfrm>
            <a:off x="9359590" y="2153326"/>
            <a:ext cx="178419" cy="184998"/>
          </a:xfrm>
          <a:prstGeom prst="ellipse">
            <a:avLst/>
          </a:prstGeom>
          <a:solidFill>
            <a:srgbClr val="FF0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68770752-437A-3629-C8B2-254553B6A60D}"/>
              </a:ext>
            </a:extLst>
          </p:cNvPr>
          <p:cNvCxnSpPr>
            <a:cxnSpLocks/>
          </p:cNvCxnSpPr>
          <p:nvPr/>
        </p:nvCxnSpPr>
        <p:spPr>
          <a:xfrm>
            <a:off x="9199756" y="2167188"/>
            <a:ext cx="159834" cy="259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46039CC9-2572-52E8-B190-AA1127B68667}"/>
              </a:ext>
            </a:extLst>
          </p:cNvPr>
          <p:cNvSpPr/>
          <p:nvPr/>
        </p:nvSpPr>
        <p:spPr>
          <a:xfrm>
            <a:off x="9675432" y="2587643"/>
            <a:ext cx="178420" cy="184998"/>
          </a:xfrm>
          <a:prstGeom prst="ellipse">
            <a:avLst/>
          </a:prstGeom>
          <a:solidFill>
            <a:srgbClr val="FF0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30FEBE1D-8650-062C-A56B-B28F601B7334}"/>
              </a:ext>
            </a:extLst>
          </p:cNvPr>
          <p:cNvCxnSpPr>
            <a:cxnSpLocks/>
          </p:cNvCxnSpPr>
          <p:nvPr/>
        </p:nvCxnSpPr>
        <p:spPr>
          <a:xfrm>
            <a:off x="9515707" y="2338324"/>
            <a:ext cx="182027" cy="2277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65BEE02-CB68-1875-E5BA-2ECC802C5EE5}"/>
              </a:ext>
            </a:extLst>
          </p:cNvPr>
          <p:cNvSpPr/>
          <p:nvPr/>
        </p:nvSpPr>
        <p:spPr>
          <a:xfrm>
            <a:off x="9830674" y="3048561"/>
            <a:ext cx="178420" cy="184998"/>
          </a:xfrm>
          <a:prstGeom prst="ellipse">
            <a:avLst/>
          </a:prstGeom>
          <a:solidFill>
            <a:srgbClr val="FF0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5FD3427C-16E0-BF09-5ED1-D86074F7D2BF}"/>
              </a:ext>
            </a:extLst>
          </p:cNvPr>
          <p:cNvCxnSpPr>
            <a:cxnSpLocks/>
          </p:cNvCxnSpPr>
          <p:nvPr/>
        </p:nvCxnSpPr>
        <p:spPr>
          <a:xfrm>
            <a:off x="9808372" y="2792668"/>
            <a:ext cx="59472" cy="2268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E89C1F0F-CE22-DD5B-D759-BFC4761EEB4F}"/>
              </a:ext>
            </a:extLst>
          </p:cNvPr>
          <p:cNvSpPr/>
          <p:nvPr/>
        </p:nvSpPr>
        <p:spPr>
          <a:xfrm>
            <a:off x="9988704" y="3514454"/>
            <a:ext cx="178420" cy="184998"/>
          </a:xfrm>
          <a:prstGeom prst="ellipse">
            <a:avLst/>
          </a:prstGeom>
          <a:solidFill>
            <a:srgbClr val="FF0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C9FC0E72-6EA8-2BAC-6F44-991F6DB90078}"/>
              </a:ext>
            </a:extLst>
          </p:cNvPr>
          <p:cNvCxnSpPr>
            <a:cxnSpLocks/>
          </p:cNvCxnSpPr>
          <p:nvPr/>
        </p:nvCxnSpPr>
        <p:spPr>
          <a:xfrm>
            <a:off x="9958968" y="3258561"/>
            <a:ext cx="59472" cy="2268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C9A4A2D4-2A91-1D21-0876-FD299C005D58}"/>
              </a:ext>
            </a:extLst>
          </p:cNvPr>
          <p:cNvSpPr/>
          <p:nvPr/>
        </p:nvSpPr>
        <p:spPr>
          <a:xfrm>
            <a:off x="10189426" y="3928013"/>
            <a:ext cx="178420" cy="184998"/>
          </a:xfrm>
          <a:prstGeom prst="ellipse">
            <a:avLst/>
          </a:prstGeom>
          <a:solidFill>
            <a:srgbClr val="FF0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cxnSp>
        <p:nvCxnSpPr>
          <p:cNvPr id="36" name="Straight Arrow Connector 35">
            <a:extLst>
              <a:ext uri="{FF2B5EF4-FFF2-40B4-BE49-F238E27FC236}">
                <a16:creationId xmlns:a16="http://schemas.microsoft.com/office/drawing/2014/main" id="{BA270353-8060-DCA4-7125-1978E826D5A9}"/>
              </a:ext>
            </a:extLst>
          </p:cNvPr>
          <p:cNvCxnSpPr>
            <a:cxnSpLocks/>
          </p:cNvCxnSpPr>
          <p:nvPr/>
        </p:nvCxnSpPr>
        <p:spPr>
          <a:xfrm>
            <a:off x="10167124" y="3728494"/>
            <a:ext cx="52038" cy="2076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EB3B3A2-15F7-CC6C-018C-7B6C67DA9C50}"/>
              </a:ext>
            </a:extLst>
          </p:cNvPr>
          <p:cNvCxnSpPr>
            <a:cxnSpLocks/>
          </p:cNvCxnSpPr>
          <p:nvPr/>
        </p:nvCxnSpPr>
        <p:spPr>
          <a:xfrm>
            <a:off x="10315808" y="4134619"/>
            <a:ext cx="99432" cy="1704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C7B516FC-D121-5ADE-D68E-681E2E2BE5B0}"/>
              </a:ext>
            </a:extLst>
          </p:cNvPr>
          <p:cNvSpPr/>
          <p:nvPr/>
        </p:nvSpPr>
        <p:spPr>
          <a:xfrm>
            <a:off x="10609456" y="4575163"/>
            <a:ext cx="178420" cy="184998"/>
          </a:xfrm>
          <a:prstGeom prst="ellipse">
            <a:avLst/>
          </a:prstGeom>
          <a:solidFill>
            <a:srgbClr val="FF0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550877D-B4AF-D769-DC05-E485C72BF51D}"/>
              </a:ext>
            </a:extLst>
          </p:cNvPr>
          <p:cNvSpPr/>
          <p:nvPr/>
        </p:nvSpPr>
        <p:spPr>
          <a:xfrm>
            <a:off x="10372958" y="4334138"/>
            <a:ext cx="178420" cy="184998"/>
          </a:xfrm>
          <a:prstGeom prst="ellipse">
            <a:avLst/>
          </a:prstGeom>
          <a:solidFill>
            <a:srgbClr val="FF0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cxnSp>
        <p:nvCxnSpPr>
          <p:cNvPr id="48" name="Straight Arrow Connector 47">
            <a:extLst>
              <a:ext uri="{FF2B5EF4-FFF2-40B4-BE49-F238E27FC236}">
                <a16:creationId xmlns:a16="http://schemas.microsoft.com/office/drawing/2014/main" id="{161A94F9-E8CF-F3B6-AAEE-507B3FD35E58}"/>
              </a:ext>
            </a:extLst>
          </p:cNvPr>
          <p:cNvCxnSpPr>
            <a:cxnSpLocks/>
          </p:cNvCxnSpPr>
          <p:nvPr/>
        </p:nvCxnSpPr>
        <p:spPr>
          <a:xfrm>
            <a:off x="10529076" y="4489400"/>
            <a:ext cx="90602" cy="1242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8" name="Picture 7" descr="A screen shot of a graph&#10;&#10;AI-generated content may be incorrect.">
            <a:extLst>
              <a:ext uri="{FF2B5EF4-FFF2-40B4-BE49-F238E27FC236}">
                <a16:creationId xmlns:a16="http://schemas.microsoft.com/office/drawing/2014/main" id="{888AC5BF-C89E-58EF-E08B-8647E71694CC}"/>
              </a:ext>
            </a:extLst>
          </p:cNvPr>
          <p:cNvPicPr>
            <a:picLocks noChangeAspect="1"/>
          </p:cNvPicPr>
          <p:nvPr/>
        </p:nvPicPr>
        <p:blipFill>
          <a:blip r:embed="rId3"/>
          <a:stretch>
            <a:fillRect/>
          </a:stretch>
        </p:blipFill>
        <p:spPr>
          <a:xfrm>
            <a:off x="1174841" y="3514454"/>
            <a:ext cx="4564087" cy="3533486"/>
          </a:xfrm>
          <a:prstGeom prst="rect">
            <a:avLst/>
          </a:prstGeom>
        </p:spPr>
      </p:pic>
    </p:spTree>
    <p:extLst>
      <p:ext uri="{BB962C8B-B14F-4D97-AF65-F5344CB8AC3E}">
        <p14:creationId xmlns:p14="http://schemas.microsoft.com/office/powerpoint/2010/main" val="2828273896"/>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8D265-1F81-3360-34E8-7E01AB7AEDD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AC49E5C-3C9F-17E8-4DD4-CBFFCEF91FFE}"/>
              </a:ext>
            </a:extLst>
          </p:cNvPr>
          <p:cNvPicPr>
            <a:picLocks noChangeAspect="1"/>
          </p:cNvPicPr>
          <p:nvPr/>
        </p:nvPicPr>
        <p:blipFill>
          <a:blip r:embed="rId2"/>
          <a:stretch>
            <a:fillRect/>
          </a:stretch>
        </p:blipFill>
        <p:spPr>
          <a:xfrm>
            <a:off x="1994966" y="3645342"/>
            <a:ext cx="4613178" cy="2935659"/>
          </a:xfrm>
          <a:prstGeom prst="rect">
            <a:avLst/>
          </a:prstGeom>
        </p:spPr>
      </p:pic>
      <p:sp>
        <p:nvSpPr>
          <p:cNvPr id="10" name="Subtitle 2">
            <a:extLst>
              <a:ext uri="{FF2B5EF4-FFF2-40B4-BE49-F238E27FC236}">
                <a16:creationId xmlns:a16="http://schemas.microsoft.com/office/drawing/2014/main" id="{283F03EA-E664-ECB5-4BF8-91CA0BCE0BA1}"/>
              </a:ext>
            </a:extLst>
          </p:cNvPr>
          <p:cNvSpPr txBox="1">
            <a:spLocks/>
          </p:cNvSpPr>
          <p:nvPr/>
        </p:nvSpPr>
        <p:spPr>
          <a:xfrm>
            <a:off x="551384" y="1528423"/>
            <a:ext cx="5623640" cy="1277531"/>
          </a:xfrm>
          <a:prstGeom prst="rect">
            <a:avLst/>
          </a:prstGeom>
        </p:spPr>
        <p:txBody>
          <a:bodyPr anchor="t">
            <a:normAutofit/>
          </a:bodyPr>
          <a:lstStyle>
            <a:lvl1pPr marL="0" indent="0" algn="l" defTabSz="457200" rtl="0" eaLnBrk="1" latinLnBrk="0" hangingPunct="1">
              <a:lnSpc>
                <a:spcPts val="2500"/>
              </a:lnSpc>
              <a:spcBef>
                <a:spcPts val="0"/>
              </a:spcBef>
              <a:buFont typeface="Arial"/>
              <a:buNone/>
              <a:defRPr sz="2600" kern="1200" cap="all">
                <a:solidFill>
                  <a:schemeClr val="bg1"/>
                </a:solidFill>
                <a:latin typeface=""/>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a:solidFill>
                <a:schemeClr val="tx2"/>
              </a:solidFill>
              <a:latin typeface="Calibri Light" panose="020F0302020204030204" pitchFamily="34" charset="0"/>
              <a:cs typeface="Calibri Light" panose="020F0302020204030204" pitchFamily="34" charset="0"/>
            </a:endParaRPr>
          </a:p>
        </p:txBody>
      </p:sp>
      <p:sp>
        <p:nvSpPr>
          <p:cNvPr id="6" name="Title 3">
            <a:extLst>
              <a:ext uri="{FF2B5EF4-FFF2-40B4-BE49-F238E27FC236}">
                <a16:creationId xmlns:a16="http://schemas.microsoft.com/office/drawing/2014/main" id="{DF4BB1C3-7385-E7E0-A191-934A868E3F6B}"/>
              </a:ext>
            </a:extLst>
          </p:cNvPr>
          <p:cNvSpPr txBox="1">
            <a:spLocks/>
          </p:cNvSpPr>
          <p:nvPr/>
        </p:nvSpPr>
        <p:spPr>
          <a:xfrm>
            <a:off x="551384" y="620688"/>
            <a:ext cx="8153400" cy="77220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00ADE1"/>
                </a:solidFill>
                <a:latin typeface="Calibri Light" panose="020F0302020204030204" pitchFamily="34" charset="0"/>
                <a:cs typeface="Calibri Light" panose="020F0302020204030204" pitchFamily="34" charset="0"/>
              </a:rPr>
              <a:t>3.</a:t>
            </a:r>
            <a:r>
              <a:rPr lang="en-US" dirty="0">
                <a:solidFill>
                  <a:srgbClr val="001C36"/>
                </a:solidFill>
                <a:latin typeface="Calibri Light" panose="020F0302020204030204" pitchFamily="34" charset="0"/>
                <a:cs typeface="Calibri Light" panose="020F0302020204030204" pitchFamily="34" charset="0"/>
              </a:rPr>
              <a:t> </a:t>
            </a:r>
            <a:r>
              <a:rPr lang="en-US" dirty="0" err="1">
                <a:solidFill>
                  <a:srgbClr val="001C36"/>
                </a:solidFill>
                <a:latin typeface="Calibri Light" panose="020F0302020204030204" pitchFamily="34" charset="0"/>
                <a:cs typeface="Calibri Light" panose="020F0302020204030204" pitchFamily="34" charset="0"/>
              </a:rPr>
              <a:t>Optimise</a:t>
            </a:r>
            <a:r>
              <a:rPr lang="en-US" dirty="0">
                <a:solidFill>
                  <a:srgbClr val="001C36"/>
                </a:solidFill>
                <a:latin typeface="Calibri Light" panose="020F0302020204030204" pitchFamily="34" charset="0"/>
                <a:cs typeface="Calibri Light" panose="020F0302020204030204" pitchFamily="34" charset="0"/>
              </a:rPr>
              <a:t> the transition state</a:t>
            </a:r>
            <a:endParaRPr lang="en-US" dirty="0">
              <a:solidFill>
                <a:srgbClr val="00ADE1"/>
              </a:solidFill>
              <a:latin typeface="Calibri Light" panose="020F0302020204030204" pitchFamily="34" charset="0"/>
              <a:cs typeface="Calibri Light" panose="020F0302020204030204" pitchFamily="34" charset="0"/>
            </a:endParaRPr>
          </a:p>
        </p:txBody>
      </p:sp>
      <p:sp>
        <p:nvSpPr>
          <p:cNvPr id="7" name="TextBox 6">
            <a:extLst>
              <a:ext uri="{FF2B5EF4-FFF2-40B4-BE49-F238E27FC236}">
                <a16:creationId xmlns:a16="http://schemas.microsoft.com/office/drawing/2014/main" id="{36B5BF88-F7B1-A4F8-7EF2-7F29182ACA28}"/>
              </a:ext>
            </a:extLst>
          </p:cNvPr>
          <p:cNvSpPr txBox="1"/>
          <p:nvPr/>
        </p:nvSpPr>
        <p:spPr>
          <a:xfrm>
            <a:off x="574793" y="1925183"/>
            <a:ext cx="6708811" cy="2544286"/>
          </a:xfrm>
          <a:prstGeom prst="rect">
            <a:avLst/>
          </a:prstGeom>
          <a:noFill/>
        </p:spPr>
        <p:txBody>
          <a:bodyPr wrap="square" rtlCol="0">
            <a:spAutoFit/>
          </a:bodyPr>
          <a:lstStyle/>
          <a:p>
            <a:pPr>
              <a:spcAft>
                <a:spcPts val="1000"/>
              </a:spcAft>
            </a:pPr>
            <a:r>
              <a:rPr lang="en-US" dirty="0">
                <a:solidFill>
                  <a:srgbClr val="001C36"/>
                </a:solidFill>
                <a:latin typeface="Calibri Light" panose="020F0302020204030204" pitchFamily="34" charset="0"/>
                <a:cs typeface="Calibri Light" panose="020F0302020204030204" pitchFamily="34" charset="0"/>
              </a:rPr>
              <a:t>When we choose the highest point along our path, we optimize it further for two reasons</a:t>
            </a:r>
          </a:p>
          <a:p>
            <a:pPr marL="342900" indent="-342900">
              <a:spcAft>
                <a:spcPts val="1000"/>
              </a:spcAft>
              <a:buFont typeface="+mj-lt"/>
              <a:buAutoNum type="arabicPeriod"/>
            </a:pPr>
            <a:r>
              <a:rPr lang="en-US" dirty="0">
                <a:solidFill>
                  <a:srgbClr val="001C36"/>
                </a:solidFill>
                <a:latin typeface="Calibri Light" panose="020F0302020204030204" pitchFamily="34" charset="0"/>
                <a:cs typeface="Calibri Light" panose="020F0302020204030204" pitchFamily="34" charset="0"/>
              </a:rPr>
              <a:t>To find the state along the path of highest energy, and</a:t>
            </a:r>
          </a:p>
          <a:p>
            <a:pPr marL="342900" indent="-342900">
              <a:spcAft>
                <a:spcPts val="1000"/>
              </a:spcAft>
              <a:buFont typeface="+mj-lt"/>
              <a:buAutoNum type="arabicPeriod"/>
            </a:pPr>
            <a:r>
              <a:rPr lang="en-US" dirty="0">
                <a:solidFill>
                  <a:srgbClr val="001C36"/>
                </a:solidFill>
                <a:latin typeface="Calibri Light" panose="020F0302020204030204" pitchFamily="34" charset="0"/>
                <a:cs typeface="Calibri Light" panose="020F0302020204030204" pitchFamily="34" charset="0"/>
              </a:rPr>
              <a:t>Most importantly, to make sure the transition state is a </a:t>
            </a:r>
            <a:r>
              <a:rPr lang="en-US" b="1" dirty="0">
                <a:solidFill>
                  <a:srgbClr val="001C36"/>
                </a:solidFill>
                <a:latin typeface="Calibri Light" panose="020F0302020204030204" pitchFamily="34" charset="0"/>
                <a:cs typeface="Calibri Light" panose="020F0302020204030204" pitchFamily="34" charset="0"/>
              </a:rPr>
              <a:t>first-order </a:t>
            </a:r>
            <a:r>
              <a:rPr lang="en-US" b="1" dirty="0" err="1">
                <a:solidFill>
                  <a:srgbClr val="001C36"/>
                </a:solidFill>
                <a:latin typeface="Calibri Light" panose="020F0302020204030204" pitchFamily="34" charset="0"/>
                <a:cs typeface="Calibri Light" panose="020F0302020204030204" pitchFamily="34" charset="0"/>
              </a:rPr>
              <a:t>saddlepoint</a:t>
            </a:r>
            <a:endParaRPr lang="en-US" b="1" dirty="0">
              <a:solidFill>
                <a:srgbClr val="001C36"/>
              </a:solidFill>
              <a:latin typeface="Calibri Light" panose="020F0302020204030204" pitchFamily="34" charset="0"/>
              <a:cs typeface="Calibri Light" panose="020F0302020204030204" pitchFamily="34" charset="0"/>
            </a:endParaRPr>
          </a:p>
          <a:p>
            <a:pPr marL="342900" indent="-342900">
              <a:spcAft>
                <a:spcPts val="1000"/>
              </a:spcAft>
              <a:buFont typeface="+mj-lt"/>
              <a:buAutoNum type="arabicPeriod"/>
            </a:pPr>
            <a:endParaRPr lang="en-US" dirty="0">
              <a:solidFill>
                <a:srgbClr val="001C36"/>
              </a:solidFill>
              <a:latin typeface="Calibri Light" panose="020F0302020204030204" pitchFamily="34" charset="0"/>
              <a:cs typeface="Calibri Light" panose="020F0302020204030204" pitchFamily="34" charset="0"/>
            </a:endParaRPr>
          </a:p>
          <a:p>
            <a:pPr>
              <a:spcAft>
                <a:spcPts val="1000"/>
              </a:spcAft>
            </a:pPr>
            <a:endParaRPr lang="en-US" dirty="0">
              <a:solidFill>
                <a:srgbClr val="001C36"/>
              </a:solidFill>
              <a:latin typeface="Calibri Light" panose="020F0302020204030204" pitchFamily="34" charset="0"/>
              <a:cs typeface="Calibri Light" panose="020F0302020204030204" pitchFamily="34" charset="0"/>
            </a:endParaRPr>
          </a:p>
        </p:txBody>
      </p:sp>
      <p:pic>
        <p:nvPicPr>
          <p:cNvPr id="2" name="Picture 1">
            <a:extLst>
              <a:ext uri="{FF2B5EF4-FFF2-40B4-BE49-F238E27FC236}">
                <a16:creationId xmlns:a16="http://schemas.microsoft.com/office/drawing/2014/main" id="{299360A5-2F19-9EA8-26E9-10952A2AB654}"/>
              </a:ext>
            </a:extLst>
          </p:cNvPr>
          <p:cNvPicPr>
            <a:picLocks noChangeAspect="1"/>
          </p:cNvPicPr>
          <p:nvPr/>
        </p:nvPicPr>
        <p:blipFill>
          <a:blip r:embed="rId3"/>
          <a:stretch>
            <a:fillRect/>
          </a:stretch>
        </p:blipFill>
        <p:spPr>
          <a:xfrm>
            <a:off x="7283605" y="1392889"/>
            <a:ext cx="4419600" cy="4902200"/>
          </a:xfrm>
          <a:prstGeom prst="rect">
            <a:avLst/>
          </a:prstGeom>
        </p:spPr>
      </p:pic>
      <p:sp>
        <p:nvSpPr>
          <p:cNvPr id="17" name="Oval 16">
            <a:extLst>
              <a:ext uri="{FF2B5EF4-FFF2-40B4-BE49-F238E27FC236}">
                <a16:creationId xmlns:a16="http://schemas.microsoft.com/office/drawing/2014/main" id="{9152108A-5C66-CCD1-28E9-58FA501FF29B}"/>
              </a:ext>
            </a:extLst>
          </p:cNvPr>
          <p:cNvSpPr/>
          <p:nvPr/>
        </p:nvSpPr>
        <p:spPr>
          <a:xfrm>
            <a:off x="8987883" y="2100634"/>
            <a:ext cx="178419" cy="184998"/>
          </a:xfrm>
          <a:prstGeom prst="ellipse">
            <a:avLst/>
          </a:prstGeom>
          <a:solidFill>
            <a:srgbClr val="FF0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709EA763-8B6B-CCC5-CCA4-25D0D9B88340}"/>
              </a:ext>
            </a:extLst>
          </p:cNvPr>
          <p:cNvSpPr/>
          <p:nvPr/>
        </p:nvSpPr>
        <p:spPr>
          <a:xfrm>
            <a:off x="9151434" y="2037519"/>
            <a:ext cx="178419" cy="184998"/>
          </a:xfrm>
          <a:prstGeom prst="ellipse">
            <a:avLst/>
          </a:prstGeom>
          <a:solidFill>
            <a:srgbClr val="FF0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880B294C-BE97-8284-D49B-08C68361F905}"/>
              </a:ext>
            </a:extLst>
          </p:cNvPr>
          <p:cNvSpPr/>
          <p:nvPr/>
        </p:nvSpPr>
        <p:spPr>
          <a:xfrm>
            <a:off x="9038963" y="1765425"/>
            <a:ext cx="178419" cy="290596"/>
          </a:xfrm>
          <a:custGeom>
            <a:avLst/>
            <a:gdLst>
              <a:gd name="connsiteX0" fmla="*/ 11176 w 211898"/>
              <a:gd name="connsiteY0" fmla="*/ 432980 h 432980"/>
              <a:gd name="connsiteX1" fmla="*/ 3742 w 211898"/>
              <a:gd name="connsiteY1" fmla="*/ 98443 h 432980"/>
              <a:gd name="connsiteX2" fmla="*/ 63215 w 211898"/>
              <a:gd name="connsiteY2" fmla="*/ 9233 h 432980"/>
              <a:gd name="connsiteX3" fmla="*/ 130122 w 211898"/>
              <a:gd name="connsiteY3" fmla="*/ 38970 h 432980"/>
              <a:gd name="connsiteX4" fmla="*/ 211898 w 211898"/>
              <a:gd name="connsiteY4" fmla="*/ 328902 h 432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898" h="432980">
                <a:moveTo>
                  <a:pt x="11176" y="432980"/>
                </a:moveTo>
                <a:cubicBezTo>
                  <a:pt x="3122" y="301023"/>
                  <a:pt x="-4931" y="169067"/>
                  <a:pt x="3742" y="98443"/>
                </a:cubicBezTo>
                <a:cubicBezTo>
                  <a:pt x="12415" y="27819"/>
                  <a:pt x="42152" y="19145"/>
                  <a:pt x="63215" y="9233"/>
                </a:cubicBezTo>
                <a:cubicBezTo>
                  <a:pt x="84278" y="-679"/>
                  <a:pt x="105342" y="-14308"/>
                  <a:pt x="130122" y="38970"/>
                </a:cubicBezTo>
                <a:cubicBezTo>
                  <a:pt x="154903" y="92248"/>
                  <a:pt x="183400" y="210575"/>
                  <a:pt x="211898" y="328902"/>
                </a:cubicBezTo>
              </a:path>
            </a:pathLst>
          </a:custGeom>
          <a:ln w="38100">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362B901B-E9A0-4EA5-316B-4676FC4BED19}"/>
              </a:ext>
            </a:extLst>
          </p:cNvPr>
          <p:cNvSpPr txBox="1"/>
          <p:nvPr/>
        </p:nvSpPr>
        <p:spPr>
          <a:xfrm>
            <a:off x="0" y="6581001"/>
            <a:ext cx="9760616" cy="276999"/>
          </a:xfrm>
          <a:prstGeom prst="rect">
            <a:avLst/>
          </a:prstGeom>
          <a:noFill/>
        </p:spPr>
        <p:txBody>
          <a:bodyPr wrap="square">
            <a:spAutoFit/>
          </a:bodyPr>
          <a:lstStyle/>
          <a:p>
            <a:r>
              <a:rPr lang="en-NZ" sz="1200" b="0" u="none" strike="noStrike" dirty="0">
                <a:effectLst/>
                <a:latin typeface="Roboto" panose="02000000000000000000" pitchFamily="2" charset="0"/>
              </a:rPr>
              <a:t>J. A. Keith, V. Vassilev-Galindo, B. Cheng, S. Chmiela, M. Gastegger, K.-R. Müller, and A. Tkatchenko; Chem. Rev. 2021, 121, 16, 9816–9872</a:t>
            </a:r>
            <a:endParaRPr lang="en-US" sz="1200" dirty="0"/>
          </a:p>
        </p:txBody>
      </p:sp>
    </p:spTree>
    <p:extLst>
      <p:ext uri="{BB962C8B-B14F-4D97-AF65-F5344CB8AC3E}">
        <p14:creationId xmlns:p14="http://schemas.microsoft.com/office/powerpoint/2010/main" val="13508017"/>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16660-17CA-09C3-8B38-0C0C37917C24}"/>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46C63CA-F349-E027-5E17-42575E4634FB}"/>
              </a:ext>
            </a:extLst>
          </p:cNvPr>
          <p:cNvPicPr>
            <a:picLocks noChangeAspect="1"/>
          </p:cNvPicPr>
          <p:nvPr/>
        </p:nvPicPr>
        <p:blipFill>
          <a:blip r:embed="rId2"/>
          <a:stretch>
            <a:fillRect/>
          </a:stretch>
        </p:blipFill>
        <p:spPr>
          <a:xfrm>
            <a:off x="7283605" y="1392889"/>
            <a:ext cx="4419600" cy="4902200"/>
          </a:xfrm>
          <a:prstGeom prst="rect">
            <a:avLst/>
          </a:prstGeom>
        </p:spPr>
      </p:pic>
      <p:sp>
        <p:nvSpPr>
          <p:cNvPr id="10" name="Subtitle 2">
            <a:extLst>
              <a:ext uri="{FF2B5EF4-FFF2-40B4-BE49-F238E27FC236}">
                <a16:creationId xmlns:a16="http://schemas.microsoft.com/office/drawing/2014/main" id="{7BC7256F-251E-0087-7DC4-5B6B48BF2D21}"/>
              </a:ext>
            </a:extLst>
          </p:cNvPr>
          <p:cNvSpPr txBox="1">
            <a:spLocks/>
          </p:cNvSpPr>
          <p:nvPr/>
        </p:nvSpPr>
        <p:spPr>
          <a:xfrm>
            <a:off x="551384" y="1528423"/>
            <a:ext cx="5623640" cy="1277531"/>
          </a:xfrm>
          <a:prstGeom prst="rect">
            <a:avLst/>
          </a:prstGeom>
        </p:spPr>
        <p:txBody>
          <a:bodyPr anchor="t">
            <a:normAutofit/>
          </a:bodyPr>
          <a:lstStyle>
            <a:lvl1pPr marL="0" indent="0" algn="l" defTabSz="457200" rtl="0" eaLnBrk="1" latinLnBrk="0" hangingPunct="1">
              <a:lnSpc>
                <a:spcPts val="2500"/>
              </a:lnSpc>
              <a:spcBef>
                <a:spcPts val="0"/>
              </a:spcBef>
              <a:buFont typeface="Arial"/>
              <a:buNone/>
              <a:defRPr sz="2600" kern="1200" cap="all">
                <a:solidFill>
                  <a:schemeClr val="bg1"/>
                </a:solidFill>
                <a:latin typeface=""/>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a:solidFill>
                <a:schemeClr val="tx2"/>
              </a:solidFill>
              <a:latin typeface="Calibri Light" panose="020F0302020204030204" pitchFamily="34" charset="0"/>
              <a:cs typeface="Calibri Light" panose="020F0302020204030204" pitchFamily="34" charset="0"/>
            </a:endParaRPr>
          </a:p>
        </p:txBody>
      </p:sp>
      <p:sp>
        <p:nvSpPr>
          <p:cNvPr id="6" name="Title 3">
            <a:extLst>
              <a:ext uri="{FF2B5EF4-FFF2-40B4-BE49-F238E27FC236}">
                <a16:creationId xmlns:a16="http://schemas.microsoft.com/office/drawing/2014/main" id="{02A86464-3D08-9458-4564-4AD5929FD13E}"/>
              </a:ext>
            </a:extLst>
          </p:cNvPr>
          <p:cNvSpPr txBox="1">
            <a:spLocks/>
          </p:cNvSpPr>
          <p:nvPr/>
        </p:nvSpPr>
        <p:spPr>
          <a:xfrm>
            <a:off x="551384" y="620688"/>
            <a:ext cx="11064212" cy="77220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00ADE1"/>
                </a:solidFill>
                <a:latin typeface="Calibri Light" panose="020F0302020204030204" pitchFamily="34" charset="0"/>
                <a:cs typeface="Calibri Light" panose="020F0302020204030204" pitchFamily="34" charset="0"/>
              </a:rPr>
              <a:t>4a.</a:t>
            </a:r>
            <a:r>
              <a:rPr lang="en-US" dirty="0">
                <a:solidFill>
                  <a:srgbClr val="001C36"/>
                </a:solidFill>
                <a:latin typeface="Calibri Light" panose="020F0302020204030204" pitchFamily="34" charset="0"/>
                <a:cs typeface="Calibri Light" panose="020F0302020204030204" pitchFamily="34" charset="0"/>
              </a:rPr>
              <a:t> Check the transition state falls to Reactant and Product</a:t>
            </a:r>
            <a:endParaRPr lang="en-US" dirty="0">
              <a:solidFill>
                <a:srgbClr val="00ADE1"/>
              </a:solidFill>
              <a:latin typeface="Calibri Light" panose="020F0302020204030204" pitchFamily="34" charset="0"/>
              <a:cs typeface="Calibri Light" panose="020F0302020204030204" pitchFamily="34" charset="0"/>
            </a:endParaRPr>
          </a:p>
        </p:txBody>
      </p:sp>
      <p:sp>
        <p:nvSpPr>
          <p:cNvPr id="7" name="TextBox 6">
            <a:extLst>
              <a:ext uri="{FF2B5EF4-FFF2-40B4-BE49-F238E27FC236}">
                <a16:creationId xmlns:a16="http://schemas.microsoft.com/office/drawing/2014/main" id="{3B87355F-778F-0EB6-4354-E4F663078CE3}"/>
              </a:ext>
            </a:extLst>
          </p:cNvPr>
          <p:cNvSpPr txBox="1"/>
          <p:nvPr/>
        </p:nvSpPr>
        <p:spPr>
          <a:xfrm>
            <a:off x="574794" y="1925183"/>
            <a:ext cx="5521206" cy="2564805"/>
          </a:xfrm>
          <a:prstGeom prst="rect">
            <a:avLst/>
          </a:prstGeom>
          <a:noFill/>
        </p:spPr>
        <p:txBody>
          <a:bodyPr wrap="square" rtlCol="0">
            <a:spAutoFit/>
          </a:bodyPr>
          <a:lstStyle/>
          <a:p>
            <a:pPr>
              <a:spcAft>
                <a:spcPts val="1000"/>
              </a:spcAft>
            </a:pPr>
            <a:r>
              <a:rPr lang="en-US" dirty="0">
                <a:solidFill>
                  <a:srgbClr val="001C36"/>
                </a:solidFill>
                <a:latin typeface="Calibri Light" panose="020F0302020204030204" pitchFamily="34" charset="0"/>
                <a:cs typeface="Calibri Light" panose="020F0302020204030204" pitchFamily="34" charset="0"/>
              </a:rPr>
              <a:t>We perform a check to make sure that our transition state does fall naturally to the reactant and the product.</a:t>
            </a:r>
          </a:p>
          <a:p>
            <a:pPr marL="285750" indent="-285750">
              <a:spcAft>
                <a:spcPts val="1000"/>
              </a:spcAft>
              <a:buFont typeface="Arial" panose="020B0604020202020204" pitchFamily="34" charset="0"/>
              <a:buChar char="•"/>
            </a:pPr>
            <a:r>
              <a:rPr lang="en-US" dirty="0">
                <a:solidFill>
                  <a:srgbClr val="001C36"/>
                </a:solidFill>
                <a:latin typeface="Calibri Light" panose="020F0302020204030204" pitchFamily="34" charset="0"/>
                <a:cs typeface="Calibri Light" panose="020F0302020204030204" pitchFamily="34" charset="0"/>
              </a:rPr>
              <a:t>This is because the transition state we found might fall to another reactant/product than the ones we care about. </a:t>
            </a:r>
          </a:p>
          <a:p>
            <a:pPr>
              <a:spcAft>
                <a:spcPts val="1000"/>
              </a:spcAft>
            </a:pPr>
            <a:r>
              <a:rPr lang="en-US" dirty="0">
                <a:solidFill>
                  <a:srgbClr val="00ADE1"/>
                </a:solidFill>
                <a:latin typeface="Calibri Light" panose="020F0302020204030204" pitchFamily="34" charset="0"/>
                <a:cs typeface="Calibri Light" panose="020F0302020204030204" pitchFamily="34" charset="0"/>
              </a:rPr>
              <a:t>4b.</a:t>
            </a:r>
            <a:r>
              <a:rPr lang="en-US" dirty="0">
                <a:solidFill>
                  <a:srgbClr val="001C36"/>
                </a:solidFill>
                <a:latin typeface="Calibri Light" panose="020F0302020204030204" pitchFamily="34" charset="0"/>
                <a:cs typeface="Calibri Light" panose="020F0302020204030204" pitchFamily="34" charset="0"/>
              </a:rPr>
              <a:t> </a:t>
            </a:r>
            <a:r>
              <a:rPr lang="en-US" dirty="0" err="1">
                <a:solidFill>
                  <a:srgbClr val="001C36"/>
                </a:solidFill>
                <a:latin typeface="Calibri Light" panose="020F0302020204030204" pitchFamily="34" charset="0"/>
                <a:cs typeface="Calibri Light" panose="020F0302020204030204" pitchFamily="34" charset="0"/>
              </a:rPr>
              <a:t>Optimise</a:t>
            </a:r>
            <a:r>
              <a:rPr lang="en-US" dirty="0">
                <a:solidFill>
                  <a:srgbClr val="001C36"/>
                </a:solidFill>
                <a:latin typeface="Calibri Light" panose="020F0302020204030204" pitchFamily="34" charset="0"/>
                <a:cs typeface="Calibri Light" panose="020F0302020204030204" pitchFamily="34" charset="0"/>
              </a:rPr>
              <a:t> the reactants and products we find and confirm they are roughly the same structurally as the reactants and products we started with.</a:t>
            </a:r>
          </a:p>
        </p:txBody>
      </p:sp>
      <p:sp>
        <p:nvSpPr>
          <p:cNvPr id="4" name="Oval 3">
            <a:extLst>
              <a:ext uri="{FF2B5EF4-FFF2-40B4-BE49-F238E27FC236}">
                <a16:creationId xmlns:a16="http://schemas.microsoft.com/office/drawing/2014/main" id="{3386C672-68B5-FA84-2513-1A27E0315DCB}"/>
              </a:ext>
            </a:extLst>
          </p:cNvPr>
          <p:cNvSpPr/>
          <p:nvPr/>
        </p:nvSpPr>
        <p:spPr>
          <a:xfrm>
            <a:off x="9151434" y="2037519"/>
            <a:ext cx="178419" cy="184998"/>
          </a:xfrm>
          <a:prstGeom prst="ellipse">
            <a:avLst/>
          </a:prstGeom>
          <a:solidFill>
            <a:srgbClr val="FF0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6B59A2BB-195B-0991-1087-5969D1763688}"/>
              </a:ext>
            </a:extLst>
          </p:cNvPr>
          <p:cNvSpPr/>
          <p:nvPr/>
        </p:nvSpPr>
        <p:spPr>
          <a:xfrm>
            <a:off x="8389434" y="3516589"/>
            <a:ext cx="178419" cy="184998"/>
          </a:xfrm>
          <a:prstGeom prst="ellipse">
            <a:avLst/>
          </a:prstGeom>
          <a:solidFill>
            <a:srgbClr val="FF0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BE979F15-4751-1102-013F-9D38AE69CD35}"/>
              </a:ext>
            </a:extLst>
          </p:cNvPr>
          <p:cNvSpPr/>
          <p:nvPr/>
        </p:nvSpPr>
        <p:spPr>
          <a:xfrm>
            <a:off x="10606024" y="4565282"/>
            <a:ext cx="178419" cy="184998"/>
          </a:xfrm>
          <a:prstGeom prst="ellipse">
            <a:avLst/>
          </a:prstGeom>
          <a:solidFill>
            <a:srgbClr val="FF0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3C92C454-30CA-5824-ABD8-340DD52CA0EB}"/>
              </a:ext>
            </a:extLst>
          </p:cNvPr>
          <p:cNvCxnSpPr>
            <a:cxnSpLocks/>
          </p:cNvCxnSpPr>
          <p:nvPr/>
        </p:nvCxnSpPr>
        <p:spPr>
          <a:xfrm flipH="1">
            <a:off x="8531641" y="2222517"/>
            <a:ext cx="548985" cy="12669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EE1564-0AB0-EA4A-F4A0-C0C0FF4CFA81}"/>
              </a:ext>
            </a:extLst>
          </p:cNvPr>
          <p:cNvCxnSpPr>
            <a:cxnSpLocks/>
          </p:cNvCxnSpPr>
          <p:nvPr/>
        </p:nvCxnSpPr>
        <p:spPr>
          <a:xfrm>
            <a:off x="9400661" y="2222517"/>
            <a:ext cx="1214416" cy="23156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1427805"/>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CACFA-DE91-F727-DDB8-129F3E1BD462}"/>
            </a:ext>
          </a:extLst>
        </p:cNvPr>
        <p:cNvGrpSpPr/>
        <p:nvPr/>
      </p:nvGrpSpPr>
      <p:grpSpPr>
        <a:xfrm>
          <a:off x="0" y="0"/>
          <a:ext cx="0" cy="0"/>
          <a:chOff x="0" y="0"/>
          <a:chExt cx="0" cy="0"/>
        </a:xfrm>
      </p:grpSpPr>
      <p:sp>
        <p:nvSpPr>
          <p:cNvPr id="6" name="Title 3">
            <a:extLst>
              <a:ext uri="{FF2B5EF4-FFF2-40B4-BE49-F238E27FC236}">
                <a16:creationId xmlns:a16="http://schemas.microsoft.com/office/drawing/2014/main" id="{4775BE05-794A-82CC-E5A3-F62055586AC9}"/>
              </a:ext>
            </a:extLst>
          </p:cNvPr>
          <p:cNvSpPr txBox="1">
            <a:spLocks/>
          </p:cNvSpPr>
          <p:nvPr/>
        </p:nvSpPr>
        <p:spPr>
          <a:xfrm>
            <a:off x="551383" y="620688"/>
            <a:ext cx="11162197" cy="772201"/>
          </a:xfrm>
          <a:prstGeom prst="rect">
            <a:avLst/>
          </a:prstGeom>
        </p:spPr>
        <p:txBody>
          <a:bodyP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00ADE1"/>
                </a:solidFill>
                <a:latin typeface="Calibri Light" panose="020F0302020204030204" pitchFamily="34" charset="0"/>
                <a:cs typeface="Calibri Light" panose="020F0302020204030204" pitchFamily="34" charset="0"/>
              </a:rPr>
              <a:t>Investigating Mechanistic Steps: Like Going Down a Slide</a:t>
            </a:r>
          </a:p>
        </p:txBody>
      </p:sp>
      <p:pic>
        <p:nvPicPr>
          <p:cNvPr id="2" name="Picture 1">
            <a:extLst>
              <a:ext uri="{FF2B5EF4-FFF2-40B4-BE49-F238E27FC236}">
                <a16:creationId xmlns:a16="http://schemas.microsoft.com/office/drawing/2014/main" id="{BA1F75B1-B4C5-BF5B-AC9B-CF8571E8A46B}"/>
              </a:ext>
            </a:extLst>
          </p:cNvPr>
          <p:cNvPicPr>
            <a:picLocks noChangeAspect="1"/>
          </p:cNvPicPr>
          <p:nvPr/>
        </p:nvPicPr>
        <p:blipFill>
          <a:blip r:embed="rId2"/>
          <a:stretch>
            <a:fillRect/>
          </a:stretch>
        </p:blipFill>
        <p:spPr>
          <a:xfrm>
            <a:off x="6418243" y="2156815"/>
            <a:ext cx="5654439" cy="3549501"/>
          </a:xfrm>
          <a:prstGeom prst="rect">
            <a:avLst/>
          </a:prstGeom>
          <a:ln>
            <a:solidFill>
              <a:schemeClr val="tx1"/>
            </a:solidFill>
          </a:ln>
        </p:spPr>
      </p:pic>
      <p:sp>
        <p:nvSpPr>
          <p:cNvPr id="3" name="TextBox 2">
            <a:extLst>
              <a:ext uri="{FF2B5EF4-FFF2-40B4-BE49-F238E27FC236}">
                <a16:creationId xmlns:a16="http://schemas.microsoft.com/office/drawing/2014/main" id="{7DC4FB2E-F47A-F497-BF43-6C98039C5BC0}"/>
              </a:ext>
            </a:extLst>
          </p:cNvPr>
          <p:cNvSpPr txBox="1"/>
          <p:nvPr/>
        </p:nvSpPr>
        <p:spPr>
          <a:xfrm>
            <a:off x="574794" y="1427473"/>
            <a:ext cx="5521206" cy="369332"/>
          </a:xfrm>
          <a:prstGeom prst="rect">
            <a:avLst/>
          </a:prstGeom>
          <a:noFill/>
        </p:spPr>
        <p:txBody>
          <a:bodyPr wrap="square" rtlCol="0">
            <a:spAutoFit/>
          </a:bodyPr>
          <a:lstStyle/>
          <a:p>
            <a:pPr>
              <a:spcAft>
                <a:spcPts val="1000"/>
              </a:spcAft>
            </a:pPr>
            <a:r>
              <a:rPr lang="en-US" dirty="0">
                <a:solidFill>
                  <a:srgbClr val="001C36"/>
                </a:solidFill>
                <a:latin typeface="Calibri Light" panose="020F0302020204030204" pitchFamily="34" charset="0"/>
                <a:cs typeface="Calibri Light" panose="020F0302020204030204" pitchFamily="34" charset="0"/>
              </a:rPr>
              <a:t>There are 4 steps to playing on a slide</a:t>
            </a:r>
          </a:p>
        </p:txBody>
      </p:sp>
      <p:sp>
        <p:nvSpPr>
          <p:cNvPr id="5" name="TextBox 4">
            <a:extLst>
              <a:ext uri="{FF2B5EF4-FFF2-40B4-BE49-F238E27FC236}">
                <a16:creationId xmlns:a16="http://schemas.microsoft.com/office/drawing/2014/main" id="{13CB61BB-6257-78E8-4896-E6B7F37E2257}"/>
              </a:ext>
            </a:extLst>
          </p:cNvPr>
          <p:cNvSpPr txBox="1"/>
          <p:nvPr/>
        </p:nvSpPr>
        <p:spPr>
          <a:xfrm>
            <a:off x="1678329" y="2018021"/>
            <a:ext cx="3744410"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spcAft>
                <a:spcPts val="1000"/>
              </a:spcAft>
            </a:pPr>
            <a:r>
              <a:rPr lang="en-US" dirty="0">
                <a:solidFill>
                  <a:srgbClr val="001C36"/>
                </a:solidFill>
                <a:latin typeface="Calibri Light" panose="020F0302020204030204" pitchFamily="34" charset="0"/>
                <a:cs typeface="Calibri Light" panose="020F0302020204030204" pitchFamily="34" charset="0"/>
              </a:rPr>
              <a:t>1. Stand at the bottom of the ladder</a:t>
            </a:r>
          </a:p>
        </p:txBody>
      </p:sp>
      <p:sp>
        <p:nvSpPr>
          <p:cNvPr id="7" name="TextBox 6">
            <a:extLst>
              <a:ext uri="{FF2B5EF4-FFF2-40B4-BE49-F238E27FC236}">
                <a16:creationId xmlns:a16="http://schemas.microsoft.com/office/drawing/2014/main" id="{3753F27C-7F89-30C6-7DB7-0DD4C91A581E}"/>
              </a:ext>
            </a:extLst>
          </p:cNvPr>
          <p:cNvSpPr txBox="1"/>
          <p:nvPr/>
        </p:nvSpPr>
        <p:spPr>
          <a:xfrm>
            <a:off x="2419109" y="2804958"/>
            <a:ext cx="2262850"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spcAft>
                <a:spcPts val="1000"/>
              </a:spcAft>
            </a:pPr>
            <a:r>
              <a:rPr lang="en-US" dirty="0">
                <a:solidFill>
                  <a:srgbClr val="001C36"/>
                </a:solidFill>
                <a:latin typeface="Calibri Light" panose="020F0302020204030204" pitchFamily="34" charset="0"/>
                <a:cs typeface="Calibri Light" panose="020F0302020204030204" pitchFamily="34" charset="0"/>
              </a:rPr>
              <a:t>2. Climb the ladder</a:t>
            </a:r>
          </a:p>
        </p:txBody>
      </p:sp>
      <p:cxnSp>
        <p:nvCxnSpPr>
          <p:cNvPr id="11" name="Straight Arrow Connector 10">
            <a:extLst>
              <a:ext uri="{FF2B5EF4-FFF2-40B4-BE49-F238E27FC236}">
                <a16:creationId xmlns:a16="http://schemas.microsoft.com/office/drawing/2014/main" id="{B33EE8BE-F3B5-5993-0A0B-6C21FB1F3C23}"/>
              </a:ext>
            </a:extLst>
          </p:cNvPr>
          <p:cNvCxnSpPr/>
          <p:nvPr/>
        </p:nvCxnSpPr>
        <p:spPr>
          <a:xfrm flipH="1">
            <a:off x="2610492" y="3970122"/>
            <a:ext cx="934656" cy="532436"/>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478E14CC-A022-E6A4-B61C-411E16909931}"/>
              </a:ext>
            </a:extLst>
          </p:cNvPr>
          <p:cNvCxnSpPr>
            <a:cxnSpLocks/>
          </p:cNvCxnSpPr>
          <p:nvPr/>
        </p:nvCxnSpPr>
        <p:spPr>
          <a:xfrm>
            <a:off x="3545148" y="3970122"/>
            <a:ext cx="934656" cy="532436"/>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91D8246E-1FFA-89BE-0848-39CAFACFF270}"/>
              </a:ext>
            </a:extLst>
          </p:cNvPr>
          <p:cNvCxnSpPr>
            <a:cxnSpLocks/>
          </p:cNvCxnSpPr>
          <p:nvPr/>
        </p:nvCxnSpPr>
        <p:spPr>
          <a:xfrm>
            <a:off x="3545148" y="2446192"/>
            <a:ext cx="0" cy="30858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87C89F50-1046-8BAB-7137-DDA2BB6CAB20}"/>
              </a:ext>
            </a:extLst>
          </p:cNvPr>
          <p:cNvSpPr txBox="1"/>
          <p:nvPr/>
        </p:nvSpPr>
        <p:spPr>
          <a:xfrm>
            <a:off x="896032" y="4636750"/>
            <a:ext cx="2439365"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spcAft>
                <a:spcPts val="1000"/>
              </a:spcAft>
            </a:pPr>
            <a:r>
              <a:rPr lang="en-US" dirty="0">
                <a:solidFill>
                  <a:srgbClr val="001C36"/>
                </a:solidFill>
                <a:latin typeface="Calibri Light" panose="020F0302020204030204" pitchFamily="34" charset="0"/>
                <a:cs typeface="Calibri Light" panose="020F0302020204030204" pitchFamily="34" charset="0"/>
              </a:rPr>
              <a:t>4a. Go down the slide</a:t>
            </a:r>
          </a:p>
        </p:txBody>
      </p:sp>
      <p:sp>
        <p:nvSpPr>
          <p:cNvPr id="16" name="TextBox 15">
            <a:extLst>
              <a:ext uri="{FF2B5EF4-FFF2-40B4-BE49-F238E27FC236}">
                <a16:creationId xmlns:a16="http://schemas.microsoft.com/office/drawing/2014/main" id="{E441C2C3-0EA6-64D2-9C78-BCC6D0C24500}"/>
              </a:ext>
            </a:extLst>
          </p:cNvPr>
          <p:cNvSpPr txBox="1"/>
          <p:nvPr/>
        </p:nvSpPr>
        <p:spPr>
          <a:xfrm>
            <a:off x="984289" y="5687215"/>
            <a:ext cx="2262850"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spcAft>
                <a:spcPts val="1000"/>
              </a:spcAft>
            </a:pPr>
            <a:r>
              <a:rPr lang="en-US" dirty="0">
                <a:solidFill>
                  <a:srgbClr val="001C36"/>
                </a:solidFill>
                <a:latin typeface="Calibri Light" panose="020F0302020204030204" pitchFamily="34" charset="0"/>
                <a:cs typeface="Calibri Light" panose="020F0302020204030204" pitchFamily="34" charset="0"/>
              </a:rPr>
              <a:t>4b. Get off the slide</a:t>
            </a:r>
          </a:p>
        </p:txBody>
      </p:sp>
      <p:cxnSp>
        <p:nvCxnSpPr>
          <p:cNvPr id="17" name="Straight Arrow Connector 16">
            <a:extLst>
              <a:ext uri="{FF2B5EF4-FFF2-40B4-BE49-F238E27FC236}">
                <a16:creationId xmlns:a16="http://schemas.microsoft.com/office/drawing/2014/main" id="{5F1DE292-7CDD-93E1-79B5-F20661C71591}"/>
              </a:ext>
            </a:extLst>
          </p:cNvPr>
          <p:cNvCxnSpPr>
            <a:cxnSpLocks/>
          </p:cNvCxnSpPr>
          <p:nvPr/>
        </p:nvCxnSpPr>
        <p:spPr>
          <a:xfrm>
            <a:off x="2115714" y="5092861"/>
            <a:ext cx="0" cy="519371"/>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1A5DC912-FA2D-21C9-304D-55D04F9F8833}"/>
              </a:ext>
            </a:extLst>
          </p:cNvPr>
          <p:cNvSpPr txBox="1"/>
          <p:nvPr/>
        </p:nvSpPr>
        <p:spPr>
          <a:xfrm>
            <a:off x="3744805" y="4636750"/>
            <a:ext cx="2473780"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spcAft>
                <a:spcPts val="1000"/>
              </a:spcAft>
            </a:pPr>
            <a:r>
              <a:rPr lang="en-US" dirty="0">
                <a:solidFill>
                  <a:srgbClr val="001C36"/>
                </a:solidFill>
                <a:latin typeface="Calibri Light" panose="020F0302020204030204" pitchFamily="34" charset="0"/>
                <a:cs typeface="Calibri Light" panose="020F0302020204030204" pitchFamily="34" charset="0"/>
              </a:rPr>
              <a:t>4a. Get scared and climb back down the ladder</a:t>
            </a:r>
          </a:p>
        </p:txBody>
      </p:sp>
      <p:sp>
        <p:nvSpPr>
          <p:cNvPr id="19" name="TextBox 18">
            <a:extLst>
              <a:ext uri="{FF2B5EF4-FFF2-40B4-BE49-F238E27FC236}">
                <a16:creationId xmlns:a16="http://schemas.microsoft.com/office/drawing/2014/main" id="{7F3C25FE-8C38-2314-4004-58B65FC8AFD3}"/>
              </a:ext>
            </a:extLst>
          </p:cNvPr>
          <p:cNvSpPr txBox="1"/>
          <p:nvPr/>
        </p:nvSpPr>
        <p:spPr>
          <a:xfrm>
            <a:off x="3850270" y="5687215"/>
            <a:ext cx="2262850"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spcAft>
                <a:spcPts val="1000"/>
              </a:spcAft>
            </a:pPr>
            <a:r>
              <a:rPr lang="en-US" dirty="0">
                <a:solidFill>
                  <a:srgbClr val="001C36"/>
                </a:solidFill>
                <a:latin typeface="Calibri Light" panose="020F0302020204030204" pitchFamily="34" charset="0"/>
                <a:cs typeface="Calibri Light" panose="020F0302020204030204" pitchFamily="34" charset="0"/>
              </a:rPr>
              <a:t>4b. Get off the slide</a:t>
            </a:r>
          </a:p>
        </p:txBody>
      </p:sp>
      <p:cxnSp>
        <p:nvCxnSpPr>
          <p:cNvPr id="20" name="Straight Arrow Connector 19">
            <a:extLst>
              <a:ext uri="{FF2B5EF4-FFF2-40B4-BE49-F238E27FC236}">
                <a16:creationId xmlns:a16="http://schemas.microsoft.com/office/drawing/2014/main" id="{961E39B1-EDEE-BA39-9BB9-476641521F7A}"/>
              </a:ext>
            </a:extLst>
          </p:cNvPr>
          <p:cNvCxnSpPr>
            <a:cxnSpLocks/>
          </p:cNvCxnSpPr>
          <p:nvPr/>
        </p:nvCxnSpPr>
        <p:spPr>
          <a:xfrm>
            <a:off x="4981695" y="5359078"/>
            <a:ext cx="0" cy="253154"/>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8DE3DB53-594C-475B-7AB7-8EDB7563A067}"/>
              </a:ext>
            </a:extLst>
          </p:cNvPr>
          <p:cNvSpPr txBox="1"/>
          <p:nvPr/>
        </p:nvSpPr>
        <p:spPr>
          <a:xfrm>
            <a:off x="2182228" y="3608104"/>
            <a:ext cx="2737007"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spcAft>
                <a:spcPts val="1000"/>
              </a:spcAft>
            </a:pPr>
            <a:r>
              <a:rPr lang="en-US" dirty="0">
                <a:solidFill>
                  <a:srgbClr val="001C36"/>
                </a:solidFill>
                <a:latin typeface="Calibri Light" panose="020F0302020204030204" pitchFamily="34" charset="0"/>
                <a:cs typeface="Calibri Light" panose="020F0302020204030204" pitchFamily="34" charset="0"/>
              </a:rPr>
              <a:t>3. Sit at the top of the slide</a:t>
            </a:r>
          </a:p>
        </p:txBody>
      </p:sp>
      <p:cxnSp>
        <p:nvCxnSpPr>
          <p:cNvPr id="24" name="Straight Arrow Connector 23">
            <a:extLst>
              <a:ext uri="{FF2B5EF4-FFF2-40B4-BE49-F238E27FC236}">
                <a16:creationId xmlns:a16="http://schemas.microsoft.com/office/drawing/2014/main" id="{6A79E32B-89EC-AAD6-6C21-68DDA178EA5E}"/>
              </a:ext>
            </a:extLst>
          </p:cNvPr>
          <p:cNvCxnSpPr>
            <a:cxnSpLocks/>
          </p:cNvCxnSpPr>
          <p:nvPr/>
        </p:nvCxnSpPr>
        <p:spPr>
          <a:xfrm>
            <a:off x="3545148" y="3228408"/>
            <a:ext cx="0" cy="30858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72446277"/>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6142B7-EF66-D7D9-5817-CE4B5185A8BA}"/>
            </a:ext>
          </a:extLst>
        </p:cNvPr>
        <p:cNvGrpSpPr/>
        <p:nvPr/>
      </p:nvGrpSpPr>
      <p:grpSpPr>
        <a:xfrm>
          <a:off x="0" y="0"/>
          <a:ext cx="0" cy="0"/>
          <a:chOff x="0" y="0"/>
          <a:chExt cx="0" cy="0"/>
        </a:xfrm>
      </p:grpSpPr>
      <p:sp>
        <p:nvSpPr>
          <p:cNvPr id="6" name="Title 3">
            <a:extLst>
              <a:ext uri="{FF2B5EF4-FFF2-40B4-BE49-F238E27FC236}">
                <a16:creationId xmlns:a16="http://schemas.microsoft.com/office/drawing/2014/main" id="{47D7F2AA-A78D-8C78-A6D2-A3A56852D9F6}"/>
              </a:ext>
            </a:extLst>
          </p:cNvPr>
          <p:cNvSpPr txBox="1">
            <a:spLocks/>
          </p:cNvSpPr>
          <p:nvPr/>
        </p:nvSpPr>
        <p:spPr>
          <a:xfrm>
            <a:off x="551383" y="620688"/>
            <a:ext cx="11495837" cy="77220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00ADE1"/>
                </a:solidFill>
                <a:latin typeface="Calibri Light" panose="020F0302020204030204" pitchFamily="34" charset="0"/>
                <a:cs typeface="Calibri Light" panose="020F0302020204030204" pitchFamily="34" charset="0"/>
              </a:rPr>
              <a:t>Investigating Mechanistic Steps: The General Idea</a:t>
            </a:r>
          </a:p>
        </p:txBody>
      </p:sp>
      <p:pic>
        <p:nvPicPr>
          <p:cNvPr id="4" name="Picture 4" descr="Figure 9.3">
            <a:extLst>
              <a:ext uri="{FF2B5EF4-FFF2-40B4-BE49-F238E27FC236}">
                <a16:creationId xmlns:a16="http://schemas.microsoft.com/office/drawing/2014/main" id="{E7B69AE4-F3DC-1D81-019D-4A1A5695B7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123" y="2030935"/>
            <a:ext cx="5075863" cy="315586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8811275-9FED-2F36-92AF-ED7B4180BB63}"/>
              </a:ext>
            </a:extLst>
          </p:cNvPr>
          <p:cNvSpPr txBox="1"/>
          <p:nvPr/>
        </p:nvSpPr>
        <p:spPr>
          <a:xfrm>
            <a:off x="3266007" y="5233091"/>
            <a:ext cx="5487404" cy="646331"/>
          </a:xfrm>
          <a:prstGeom prst="rect">
            <a:avLst/>
          </a:prstGeom>
          <a:noFill/>
        </p:spPr>
        <p:txBody>
          <a:bodyPr wrap="square">
            <a:spAutoFit/>
          </a:bodyPr>
          <a:lstStyle/>
          <a:p>
            <a:pPr>
              <a:buNone/>
            </a:pPr>
            <a:r>
              <a:rPr lang="en-NZ" sz="900" dirty="0">
                <a:effectLst/>
                <a:latin typeface="Helvetica" pitchFamily="2" charset="0"/>
              </a:rPr>
              <a:t>Ouellette, R. J. and Rawn, J. D. (2018), </a:t>
            </a:r>
            <a:r>
              <a:rPr lang="en-NZ" sz="900" i="1" dirty="0">
                <a:effectLst/>
                <a:latin typeface="Helvetica" pitchFamily="2" charset="0"/>
              </a:rPr>
              <a:t>Haloalkanes and alcohols Nucleophilic Substitution and Elimination Reactions</a:t>
            </a:r>
            <a:r>
              <a:rPr lang="en-NZ" sz="900" dirty="0">
                <a:effectLst/>
                <a:latin typeface="Helvetica" pitchFamily="2" charset="0"/>
              </a:rPr>
              <a:t>, Elsevier, pp. 255--298.</a:t>
            </a:r>
          </a:p>
          <a:p>
            <a:pPr>
              <a:buNone/>
            </a:pPr>
            <a:br>
              <a:rPr lang="en-NZ" sz="900" dirty="0">
                <a:effectLst/>
                <a:latin typeface="Helvetica" pitchFamily="2" charset="0"/>
              </a:rPr>
            </a:br>
            <a:endParaRPr lang="en-NZ" sz="900" dirty="0">
              <a:effectLst/>
              <a:latin typeface="Helvetica" pitchFamily="2" charset="0"/>
            </a:endParaRPr>
          </a:p>
        </p:txBody>
      </p:sp>
      <p:sp>
        <p:nvSpPr>
          <p:cNvPr id="2" name="Oval 1">
            <a:extLst>
              <a:ext uri="{FF2B5EF4-FFF2-40B4-BE49-F238E27FC236}">
                <a16:creationId xmlns:a16="http://schemas.microsoft.com/office/drawing/2014/main" id="{9B26FC96-03C6-9FC5-3357-041C41EE1F3F}"/>
              </a:ext>
            </a:extLst>
          </p:cNvPr>
          <p:cNvSpPr/>
          <p:nvPr/>
        </p:nvSpPr>
        <p:spPr>
          <a:xfrm>
            <a:off x="4598392" y="3631726"/>
            <a:ext cx="178419" cy="184998"/>
          </a:xfrm>
          <a:prstGeom prst="ellipse">
            <a:avLst/>
          </a:prstGeom>
          <a:solidFill>
            <a:srgbClr val="FF0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140949F-B6C0-7FD0-8978-B925C3CB8799}"/>
              </a:ext>
            </a:extLst>
          </p:cNvPr>
          <p:cNvSpPr/>
          <p:nvPr/>
        </p:nvSpPr>
        <p:spPr>
          <a:xfrm>
            <a:off x="4865092" y="3446728"/>
            <a:ext cx="178419" cy="184998"/>
          </a:xfrm>
          <a:prstGeom prst="ellipse">
            <a:avLst/>
          </a:prstGeom>
          <a:solidFill>
            <a:srgbClr val="FF0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BFE5E6C-4E2B-DC0F-BAA9-EBF67F173DB1}"/>
              </a:ext>
            </a:extLst>
          </p:cNvPr>
          <p:cNvSpPr/>
          <p:nvPr/>
        </p:nvSpPr>
        <p:spPr>
          <a:xfrm>
            <a:off x="5023532" y="3146085"/>
            <a:ext cx="178419" cy="184998"/>
          </a:xfrm>
          <a:prstGeom prst="ellipse">
            <a:avLst/>
          </a:prstGeom>
          <a:solidFill>
            <a:srgbClr val="FF0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E682B13-2CD0-829B-89B9-FB670B1CCBDE}"/>
              </a:ext>
            </a:extLst>
          </p:cNvPr>
          <p:cNvSpPr/>
          <p:nvPr/>
        </p:nvSpPr>
        <p:spPr>
          <a:xfrm>
            <a:off x="5168962" y="2845442"/>
            <a:ext cx="178419" cy="184998"/>
          </a:xfrm>
          <a:prstGeom prst="ellipse">
            <a:avLst/>
          </a:prstGeom>
          <a:solidFill>
            <a:srgbClr val="FF0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139655A-16F6-5618-2F17-C4D18E4BAA85}"/>
              </a:ext>
            </a:extLst>
          </p:cNvPr>
          <p:cNvSpPr/>
          <p:nvPr/>
        </p:nvSpPr>
        <p:spPr>
          <a:xfrm>
            <a:off x="5299802" y="2604784"/>
            <a:ext cx="178419" cy="184998"/>
          </a:xfrm>
          <a:prstGeom prst="ellipse">
            <a:avLst/>
          </a:prstGeom>
          <a:solidFill>
            <a:srgbClr val="FF0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E2A41A5-2793-859B-B4CB-A66906240CF2}"/>
              </a:ext>
            </a:extLst>
          </p:cNvPr>
          <p:cNvSpPr/>
          <p:nvPr/>
        </p:nvSpPr>
        <p:spPr>
          <a:xfrm>
            <a:off x="5501081" y="2500569"/>
            <a:ext cx="178419" cy="184998"/>
          </a:xfrm>
          <a:prstGeom prst="ellipse">
            <a:avLst/>
          </a:prstGeom>
          <a:solidFill>
            <a:srgbClr val="FF0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DADF0B8-ADA2-CDB6-EB4F-C4E4746FAC6C}"/>
              </a:ext>
            </a:extLst>
          </p:cNvPr>
          <p:cNvSpPr/>
          <p:nvPr/>
        </p:nvSpPr>
        <p:spPr>
          <a:xfrm>
            <a:off x="5710631" y="2595819"/>
            <a:ext cx="178419" cy="184998"/>
          </a:xfrm>
          <a:prstGeom prst="ellipse">
            <a:avLst/>
          </a:prstGeom>
          <a:solidFill>
            <a:srgbClr val="FF0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D1B04F7-44C4-6B9C-1F8F-7927F60ACAED}"/>
              </a:ext>
            </a:extLst>
          </p:cNvPr>
          <p:cNvSpPr/>
          <p:nvPr/>
        </p:nvSpPr>
        <p:spPr>
          <a:xfrm>
            <a:off x="5859221" y="2835849"/>
            <a:ext cx="178419" cy="184998"/>
          </a:xfrm>
          <a:prstGeom prst="ellipse">
            <a:avLst/>
          </a:prstGeom>
          <a:solidFill>
            <a:srgbClr val="FF0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98EF542-4651-CA4F-3F15-42B55157ED71}"/>
              </a:ext>
            </a:extLst>
          </p:cNvPr>
          <p:cNvSpPr/>
          <p:nvPr/>
        </p:nvSpPr>
        <p:spPr>
          <a:xfrm>
            <a:off x="5990659" y="3101855"/>
            <a:ext cx="178419" cy="184998"/>
          </a:xfrm>
          <a:prstGeom prst="ellipse">
            <a:avLst/>
          </a:prstGeom>
          <a:solidFill>
            <a:srgbClr val="FF0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B276DF1-EAE2-4D76-6137-FD1FA025BE40}"/>
              </a:ext>
            </a:extLst>
          </p:cNvPr>
          <p:cNvSpPr/>
          <p:nvPr/>
        </p:nvSpPr>
        <p:spPr>
          <a:xfrm>
            <a:off x="6101832" y="3367861"/>
            <a:ext cx="178419" cy="184998"/>
          </a:xfrm>
          <a:prstGeom prst="ellipse">
            <a:avLst/>
          </a:prstGeom>
          <a:solidFill>
            <a:srgbClr val="FF0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44A3D75-BA1A-C2CF-FB6D-1EF5EF9A0427}"/>
              </a:ext>
            </a:extLst>
          </p:cNvPr>
          <p:cNvSpPr/>
          <p:nvPr/>
        </p:nvSpPr>
        <p:spPr>
          <a:xfrm>
            <a:off x="6210091" y="3608866"/>
            <a:ext cx="178419" cy="184998"/>
          </a:xfrm>
          <a:prstGeom prst="ellipse">
            <a:avLst/>
          </a:prstGeom>
          <a:solidFill>
            <a:srgbClr val="FF0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19D89BA-88D7-A628-D150-1E94B0E7CAF5}"/>
              </a:ext>
            </a:extLst>
          </p:cNvPr>
          <p:cNvSpPr/>
          <p:nvPr/>
        </p:nvSpPr>
        <p:spPr>
          <a:xfrm>
            <a:off x="6328201" y="3875566"/>
            <a:ext cx="178419" cy="184998"/>
          </a:xfrm>
          <a:prstGeom prst="ellipse">
            <a:avLst/>
          </a:prstGeom>
          <a:solidFill>
            <a:srgbClr val="FF0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CE1CCB2-30EA-4C39-F9B7-8B3FC5E7B241}"/>
              </a:ext>
            </a:extLst>
          </p:cNvPr>
          <p:cNvSpPr/>
          <p:nvPr/>
        </p:nvSpPr>
        <p:spPr>
          <a:xfrm>
            <a:off x="6457741" y="4107976"/>
            <a:ext cx="178419" cy="184998"/>
          </a:xfrm>
          <a:prstGeom prst="ellipse">
            <a:avLst/>
          </a:prstGeom>
          <a:solidFill>
            <a:srgbClr val="FF0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9979709-4F13-7621-77A3-F34623208240}"/>
              </a:ext>
            </a:extLst>
          </p:cNvPr>
          <p:cNvSpPr/>
          <p:nvPr/>
        </p:nvSpPr>
        <p:spPr>
          <a:xfrm>
            <a:off x="6606331" y="4348006"/>
            <a:ext cx="178419" cy="184998"/>
          </a:xfrm>
          <a:prstGeom prst="ellipse">
            <a:avLst/>
          </a:prstGeom>
          <a:solidFill>
            <a:srgbClr val="FF0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7F74C7F-A4E9-8046-2014-B70C3FF80648}"/>
              </a:ext>
            </a:extLst>
          </p:cNvPr>
          <p:cNvSpPr/>
          <p:nvPr/>
        </p:nvSpPr>
        <p:spPr>
          <a:xfrm>
            <a:off x="6812071" y="4553746"/>
            <a:ext cx="178419" cy="184998"/>
          </a:xfrm>
          <a:prstGeom prst="ellipse">
            <a:avLst/>
          </a:prstGeom>
          <a:solidFill>
            <a:srgbClr val="FF0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3BFD27C-9D4A-F005-580F-D3019954115E}"/>
              </a:ext>
            </a:extLst>
          </p:cNvPr>
          <p:cNvSpPr/>
          <p:nvPr/>
        </p:nvSpPr>
        <p:spPr>
          <a:xfrm>
            <a:off x="7055911" y="4740436"/>
            <a:ext cx="178419" cy="184998"/>
          </a:xfrm>
          <a:prstGeom prst="ellipse">
            <a:avLst/>
          </a:prstGeom>
          <a:solidFill>
            <a:srgbClr val="FF0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89AB283-711C-F1B4-3D03-971866869CEF}"/>
              </a:ext>
            </a:extLst>
          </p:cNvPr>
          <p:cNvSpPr/>
          <p:nvPr/>
        </p:nvSpPr>
        <p:spPr>
          <a:xfrm>
            <a:off x="7368331" y="4812826"/>
            <a:ext cx="178419" cy="184998"/>
          </a:xfrm>
          <a:prstGeom prst="ellipse">
            <a:avLst/>
          </a:prstGeom>
          <a:solidFill>
            <a:srgbClr val="FF0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00161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par>
                          <p:cTn id="37" fill="hold">
                            <p:stCondLst>
                              <p:cond delay="3500"/>
                            </p:stCondLst>
                            <p:childTnLst>
                              <p:par>
                                <p:cTn id="38" presetID="10" presetClass="entr" presetSubtype="0" fill="hold" grpId="0"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par>
                          <p:cTn id="41" fill="hold">
                            <p:stCondLst>
                              <p:cond delay="4000"/>
                            </p:stCondLst>
                            <p:childTnLst>
                              <p:par>
                                <p:cTn id="42" presetID="10" presetClass="entr" presetSubtype="0"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par>
                          <p:cTn id="45" fill="hold">
                            <p:stCondLst>
                              <p:cond delay="4500"/>
                            </p:stCondLst>
                            <p:childTnLst>
                              <p:par>
                                <p:cTn id="46" presetID="10" presetClass="entr" presetSubtype="0" fill="hold" grpId="0" nodeType="after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childTnLst>
                          </p:cTn>
                        </p:par>
                        <p:par>
                          <p:cTn id="57" fill="hold">
                            <p:stCondLst>
                              <p:cond delay="6000"/>
                            </p:stCondLst>
                            <p:childTnLst>
                              <p:par>
                                <p:cTn id="58" presetID="10" presetClass="entr" presetSubtype="0" fill="hold" grpId="0" nodeType="after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childTnLst>
                                </p:cTn>
                              </p:par>
                            </p:childTnLst>
                          </p:cTn>
                        </p:par>
                        <p:par>
                          <p:cTn id="61" fill="hold">
                            <p:stCondLst>
                              <p:cond delay="6500"/>
                            </p:stCondLst>
                            <p:childTnLst>
                              <p:par>
                                <p:cTn id="62" presetID="10" presetClass="entr" presetSubtype="0" fill="hold" grpId="0" nodeType="after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500"/>
                                        <p:tgtEl>
                                          <p:spTgt spid="19"/>
                                        </p:tgtEl>
                                      </p:cBhvr>
                                    </p:animEffect>
                                  </p:childTnLst>
                                </p:cTn>
                              </p:par>
                            </p:childTnLst>
                          </p:cTn>
                        </p:par>
                        <p:par>
                          <p:cTn id="65" fill="hold">
                            <p:stCondLst>
                              <p:cond delay="7000"/>
                            </p:stCondLst>
                            <p:childTnLst>
                              <p:par>
                                <p:cTn id="66" presetID="10" presetClass="entr" presetSubtype="0" fill="hold" grpId="0" nodeType="after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fade">
                                      <p:cBhvr>
                                        <p:cTn id="68" dur="500"/>
                                        <p:tgtEl>
                                          <p:spTgt spid="20"/>
                                        </p:tgtEl>
                                      </p:cBhvr>
                                    </p:animEffect>
                                  </p:childTnLst>
                                </p:cTn>
                              </p:par>
                            </p:childTnLst>
                          </p:cTn>
                        </p:par>
                        <p:par>
                          <p:cTn id="69" fill="hold">
                            <p:stCondLst>
                              <p:cond delay="7500"/>
                            </p:stCondLst>
                            <p:childTnLst>
                              <p:par>
                                <p:cTn id="70" presetID="10" presetClass="entr" presetSubtype="0" fill="hold" grpId="0" nodeType="after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7"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22F7D02A-538D-A942-8535-AA0A4D8608FB}"/>
              </a:ext>
            </a:extLst>
          </p:cNvPr>
          <p:cNvSpPr txBox="1">
            <a:spLocks/>
          </p:cNvSpPr>
          <p:nvPr/>
        </p:nvSpPr>
        <p:spPr>
          <a:xfrm>
            <a:off x="551384" y="1528423"/>
            <a:ext cx="5623640" cy="1277531"/>
          </a:xfrm>
          <a:prstGeom prst="rect">
            <a:avLst/>
          </a:prstGeom>
        </p:spPr>
        <p:txBody>
          <a:bodyPr anchor="t">
            <a:normAutofit/>
          </a:bodyPr>
          <a:lstStyle>
            <a:lvl1pPr marL="0" indent="0" algn="l" defTabSz="457200" rtl="0" eaLnBrk="1" latinLnBrk="0" hangingPunct="1">
              <a:lnSpc>
                <a:spcPts val="2500"/>
              </a:lnSpc>
              <a:spcBef>
                <a:spcPts val="0"/>
              </a:spcBef>
              <a:buFont typeface="Arial"/>
              <a:buNone/>
              <a:defRPr sz="2600" kern="1200" cap="all">
                <a:solidFill>
                  <a:schemeClr val="bg1"/>
                </a:solidFill>
                <a:latin typeface=""/>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a:solidFill>
                <a:schemeClr val="tx2"/>
              </a:solidFill>
              <a:latin typeface="Calibri Light" panose="020F0302020204030204" pitchFamily="34" charset="0"/>
              <a:cs typeface="Calibri Light" panose="020F0302020204030204" pitchFamily="34" charset="0"/>
            </a:endParaRPr>
          </a:p>
        </p:txBody>
      </p:sp>
      <p:sp>
        <p:nvSpPr>
          <p:cNvPr id="13" name="Title 3">
            <a:extLst>
              <a:ext uri="{FF2B5EF4-FFF2-40B4-BE49-F238E27FC236}">
                <a16:creationId xmlns:a16="http://schemas.microsoft.com/office/drawing/2014/main" id="{4B5723A6-256B-EA40-8E1B-AD4F3B140003}"/>
              </a:ext>
            </a:extLst>
          </p:cNvPr>
          <p:cNvSpPr txBox="1">
            <a:spLocks/>
          </p:cNvSpPr>
          <p:nvPr/>
        </p:nvSpPr>
        <p:spPr>
          <a:xfrm>
            <a:off x="551383" y="620688"/>
            <a:ext cx="10846929" cy="772201"/>
          </a:xfrm>
          <a:prstGeom prst="rect">
            <a:avLst/>
          </a:prstGeom>
        </p:spPr>
        <p:txBody>
          <a:bodyP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00ADE1"/>
                </a:solidFill>
                <a:latin typeface="Calibri Light" panose="020F0302020204030204" pitchFamily="34" charset="0"/>
                <a:cs typeface="Calibri Light" panose="020F0302020204030204" pitchFamily="34" charset="0"/>
              </a:rPr>
              <a:t>OK, lets get into the online tutorial and login to Mahuika</a:t>
            </a:r>
          </a:p>
        </p:txBody>
      </p:sp>
      <p:sp>
        <p:nvSpPr>
          <p:cNvPr id="4" name="TextBox 3">
            <a:extLst>
              <a:ext uri="{FF2B5EF4-FFF2-40B4-BE49-F238E27FC236}">
                <a16:creationId xmlns:a16="http://schemas.microsoft.com/office/drawing/2014/main" id="{27AF4834-8EF5-8DA0-7240-C7C8E9E46C77}"/>
              </a:ext>
            </a:extLst>
          </p:cNvPr>
          <p:cNvSpPr txBox="1"/>
          <p:nvPr/>
        </p:nvSpPr>
        <p:spPr>
          <a:xfrm>
            <a:off x="574794" y="1925183"/>
            <a:ext cx="10941214" cy="1285608"/>
          </a:xfrm>
          <a:prstGeom prst="rect">
            <a:avLst/>
          </a:prstGeom>
          <a:noFill/>
        </p:spPr>
        <p:txBody>
          <a:bodyPr wrap="square" rtlCol="0">
            <a:spAutoFit/>
          </a:bodyPr>
          <a:lstStyle/>
          <a:p>
            <a:pPr>
              <a:spcAft>
                <a:spcPts val="1000"/>
              </a:spcAft>
            </a:pPr>
            <a:r>
              <a:rPr lang="en-US" dirty="0">
                <a:solidFill>
                  <a:srgbClr val="001C36"/>
                </a:solidFill>
                <a:latin typeface="Calibri Light" panose="020F0302020204030204" pitchFamily="34" charset="0"/>
                <a:cs typeface="Calibri Light" panose="020F0302020204030204" pitchFamily="34" charset="0"/>
              </a:rPr>
              <a:t>Can you do the following:</a:t>
            </a:r>
          </a:p>
          <a:p>
            <a:pPr marL="285750" indent="-285750">
              <a:lnSpc>
                <a:spcPct val="150000"/>
              </a:lnSpc>
              <a:buClr>
                <a:srgbClr val="00B9E4"/>
              </a:buClr>
              <a:buFont typeface="System Font Regular"/>
              <a:buChar char="&gt;"/>
            </a:pPr>
            <a:r>
              <a:rPr lang="en-US" dirty="0">
                <a:solidFill>
                  <a:srgbClr val="001C36"/>
                </a:solidFill>
                <a:latin typeface="Calibri Light" panose="020F0302020204030204" pitchFamily="34" charset="0"/>
                <a:cs typeface="Calibri Light" panose="020F0302020204030204" pitchFamily="34" charset="0"/>
              </a:rPr>
              <a:t>Open the </a:t>
            </a:r>
            <a:r>
              <a:rPr lang="en-US" dirty="0" err="1">
                <a:solidFill>
                  <a:srgbClr val="001C36"/>
                </a:solidFill>
                <a:latin typeface="Calibri Light" panose="020F0302020204030204" pitchFamily="34" charset="0"/>
                <a:cs typeface="Calibri Light" panose="020F0302020204030204" pitchFamily="34" charset="0"/>
              </a:rPr>
              <a:t>github</a:t>
            </a:r>
            <a:r>
              <a:rPr lang="en-US" dirty="0">
                <a:solidFill>
                  <a:srgbClr val="001C36"/>
                </a:solidFill>
                <a:latin typeface="Calibri Light" panose="020F0302020204030204" pitchFamily="34" charset="0"/>
                <a:cs typeface="Calibri Light" panose="020F0302020204030204" pitchFamily="34" charset="0"/>
              </a:rPr>
              <a:t> tutorial page: </a:t>
            </a:r>
            <a:r>
              <a:rPr lang="en-US" dirty="0">
                <a:solidFill>
                  <a:srgbClr val="001C36"/>
                </a:solidFill>
                <a:latin typeface="Calibri Light" panose="020F0302020204030204" pitchFamily="34" charset="0"/>
                <a:cs typeface="Calibri Light" panose="020F0302020204030204" pitchFamily="34" charset="0"/>
                <a:hlinkClick r:id="rId2"/>
              </a:rPr>
              <a:t>https://geoffreyweal.github.io/ORCA_Mechanism_Procedure</a:t>
            </a:r>
            <a:endParaRPr lang="en-US" dirty="0">
              <a:solidFill>
                <a:srgbClr val="001C36"/>
              </a:solidFill>
              <a:latin typeface="Calibri Light" panose="020F0302020204030204" pitchFamily="34" charset="0"/>
              <a:cs typeface="Calibri Light" panose="020F0302020204030204" pitchFamily="34" charset="0"/>
            </a:endParaRPr>
          </a:p>
          <a:p>
            <a:pPr marL="285750" indent="-285750">
              <a:lnSpc>
                <a:spcPct val="150000"/>
              </a:lnSpc>
              <a:buClr>
                <a:srgbClr val="00B9E4"/>
              </a:buClr>
              <a:buFont typeface="System Font Regular"/>
              <a:buChar char="&gt;"/>
            </a:pPr>
            <a:r>
              <a:rPr lang="en-US" dirty="0">
                <a:solidFill>
                  <a:srgbClr val="001C36"/>
                </a:solidFill>
                <a:latin typeface="Calibri Light" panose="020F0302020204030204" pitchFamily="34" charset="0"/>
                <a:cs typeface="Calibri Light" panose="020F0302020204030204" pitchFamily="34" charset="0"/>
              </a:rPr>
              <a:t>Open up either a terminal on your computer or on </a:t>
            </a:r>
            <a:r>
              <a:rPr lang="en-US" dirty="0" err="1">
                <a:solidFill>
                  <a:srgbClr val="001C36"/>
                </a:solidFill>
                <a:latin typeface="Calibri Light" panose="020F0302020204030204" pitchFamily="34" charset="0"/>
                <a:cs typeface="Calibri Light" panose="020F0302020204030204" pitchFamily="34" charset="0"/>
              </a:rPr>
              <a:t>NeSI</a:t>
            </a:r>
            <a:r>
              <a:rPr lang="en-US" dirty="0">
                <a:solidFill>
                  <a:srgbClr val="001C36"/>
                </a:solidFill>
                <a:latin typeface="Calibri Light" panose="020F0302020204030204" pitchFamily="34" charset="0"/>
                <a:cs typeface="Calibri Light" panose="020F0302020204030204" pitchFamily="34" charset="0"/>
              </a:rPr>
              <a:t> OnDemand: </a:t>
            </a:r>
            <a:r>
              <a:rPr lang="en-US" dirty="0">
                <a:solidFill>
                  <a:srgbClr val="001C36"/>
                </a:solidFill>
                <a:latin typeface="Calibri Light" panose="020F0302020204030204" pitchFamily="34" charset="0"/>
                <a:cs typeface="Calibri Light" panose="020F0302020204030204" pitchFamily="34" charset="0"/>
                <a:hlinkClick r:id="rId3"/>
              </a:rPr>
              <a:t>https://ondemand.nesi.org.nz/public/</a:t>
            </a:r>
            <a:r>
              <a:rPr lang="en-US" dirty="0">
                <a:solidFill>
                  <a:srgbClr val="001C36"/>
                </a:solidFill>
                <a:latin typeface="Calibri Light" panose="020F0302020204030204" pitchFamily="34" charset="0"/>
                <a:cs typeface="Calibri Light" panose="020F0302020204030204" pitchFamily="34" charset="0"/>
              </a:rPr>
              <a:t> </a:t>
            </a:r>
          </a:p>
        </p:txBody>
      </p:sp>
      <p:pic>
        <p:nvPicPr>
          <p:cNvPr id="6" name="Picture 5" descr="A screenshot of a computer&#10;&#10;AI-generated content may be incorrect.">
            <a:extLst>
              <a:ext uri="{FF2B5EF4-FFF2-40B4-BE49-F238E27FC236}">
                <a16:creationId xmlns:a16="http://schemas.microsoft.com/office/drawing/2014/main" id="{AC15AAF2-546A-D99C-93E1-30709A5F9268}"/>
              </a:ext>
            </a:extLst>
          </p:cNvPr>
          <p:cNvPicPr>
            <a:picLocks noChangeAspect="1"/>
          </p:cNvPicPr>
          <p:nvPr/>
        </p:nvPicPr>
        <p:blipFill>
          <a:blip r:embed="rId4"/>
          <a:stretch>
            <a:fillRect/>
          </a:stretch>
        </p:blipFill>
        <p:spPr>
          <a:xfrm>
            <a:off x="4060343" y="3210791"/>
            <a:ext cx="3829008" cy="2855914"/>
          </a:xfrm>
          <a:prstGeom prst="rect">
            <a:avLst/>
          </a:prstGeom>
        </p:spPr>
      </p:pic>
      <p:sp>
        <p:nvSpPr>
          <p:cNvPr id="7" name="Oval 6">
            <a:extLst>
              <a:ext uri="{FF2B5EF4-FFF2-40B4-BE49-F238E27FC236}">
                <a16:creationId xmlns:a16="http://schemas.microsoft.com/office/drawing/2014/main" id="{76F582F5-0E71-FD31-F8A2-311664BC9154}"/>
              </a:ext>
            </a:extLst>
          </p:cNvPr>
          <p:cNvSpPr/>
          <p:nvPr/>
        </p:nvSpPr>
        <p:spPr>
          <a:xfrm>
            <a:off x="4282287" y="4638748"/>
            <a:ext cx="706171" cy="1028721"/>
          </a:xfrm>
          <a:prstGeom prst="ellipse">
            <a:avLst/>
          </a:prstGeom>
          <a:noFill/>
          <a:ln w="381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5767249"/>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person, sitting, water, table&#10;&#10;Description automatically generated">
            <a:extLst>
              <a:ext uri="{FF2B5EF4-FFF2-40B4-BE49-F238E27FC236}">
                <a16:creationId xmlns:a16="http://schemas.microsoft.com/office/drawing/2014/main" id="{2D40349D-FDB1-534D-B169-DE0185E64168}"/>
              </a:ext>
            </a:extLst>
          </p:cNvPr>
          <p:cNvPicPr>
            <a:picLocks noChangeAspect="1"/>
          </p:cNvPicPr>
          <p:nvPr/>
        </p:nvPicPr>
        <p:blipFill>
          <a:blip r:embed="rId2"/>
          <a:stretch>
            <a:fillRect/>
          </a:stretch>
        </p:blipFill>
        <p:spPr>
          <a:xfrm>
            <a:off x="4871864" y="0"/>
            <a:ext cx="7320136" cy="6862628"/>
          </a:xfrm>
          <a:prstGeom prst="rect">
            <a:avLst/>
          </a:prstGeom>
        </p:spPr>
      </p:pic>
      <p:sp>
        <p:nvSpPr>
          <p:cNvPr id="10" name="Freeform 9">
            <a:extLst>
              <a:ext uri="{FF2B5EF4-FFF2-40B4-BE49-F238E27FC236}">
                <a16:creationId xmlns:a16="http://schemas.microsoft.com/office/drawing/2014/main" id="{3CBB4A36-5AAC-CC40-AD59-3FF1FFA45126}"/>
              </a:ext>
            </a:extLst>
          </p:cNvPr>
          <p:cNvSpPr/>
          <p:nvPr/>
        </p:nvSpPr>
        <p:spPr>
          <a:xfrm>
            <a:off x="-24680" y="-66876"/>
            <a:ext cx="9480376" cy="6952260"/>
          </a:xfrm>
          <a:custGeom>
            <a:avLst/>
            <a:gdLst>
              <a:gd name="connsiteX0" fmla="*/ 0 w 7915774"/>
              <a:gd name="connsiteY0" fmla="*/ 0 h 6881381"/>
              <a:gd name="connsiteX1" fmla="*/ 7915774 w 7915774"/>
              <a:gd name="connsiteY1" fmla="*/ 9845 h 6881381"/>
              <a:gd name="connsiteX2" fmla="*/ 4676608 w 7915774"/>
              <a:gd name="connsiteY2" fmla="*/ 6871536 h 6881381"/>
              <a:gd name="connsiteX3" fmla="*/ 19690 w 7915774"/>
              <a:gd name="connsiteY3" fmla="*/ 6881381 h 6881381"/>
              <a:gd name="connsiteX4" fmla="*/ 0 w 7915774"/>
              <a:gd name="connsiteY4" fmla="*/ 0 h 6881381"/>
              <a:gd name="connsiteX0" fmla="*/ 0 w 8974901"/>
              <a:gd name="connsiteY0" fmla="*/ 0 h 6892670"/>
              <a:gd name="connsiteX1" fmla="*/ 8974901 w 8974901"/>
              <a:gd name="connsiteY1" fmla="*/ 21134 h 6892670"/>
              <a:gd name="connsiteX2" fmla="*/ 5735735 w 8974901"/>
              <a:gd name="connsiteY2" fmla="*/ 6882825 h 6892670"/>
              <a:gd name="connsiteX3" fmla="*/ 1078817 w 8974901"/>
              <a:gd name="connsiteY3" fmla="*/ 6892670 h 6892670"/>
              <a:gd name="connsiteX4" fmla="*/ 0 w 8974901"/>
              <a:gd name="connsiteY4" fmla="*/ 0 h 6892670"/>
              <a:gd name="connsiteX0" fmla="*/ 0 w 8974901"/>
              <a:gd name="connsiteY0" fmla="*/ 0 h 6882825"/>
              <a:gd name="connsiteX1" fmla="*/ 8974901 w 8974901"/>
              <a:gd name="connsiteY1" fmla="*/ 21134 h 6882825"/>
              <a:gd name="connsiteX2" fmla="*/ 5735735 w 8974901"/>
              <a:gd name="connsiteY2" fmla="*/ 6882825 h 6882825"/>
              <a:gd name="connsiteX3" fmla="*/ 51785 w 8974901"/>
              <a:gd name="connsiteY3" fmla="*/ 6864447 h 6882825"/>
              <a:gd name="connsiteX4" fmla="*/ 0 w 8974901"/>
              <a:gd name="connsiteY4" fmla="*/ 0 h 6882825"/>
              <a:gd name="connsiteX0" fmla="*/ 0 w 8974901"/>
              <a:gd name="connsiteY0" fmla="*/ 0 h 6882825"/>
              <a:gd name="connsiteX1" fmla="*/ 8974901 w 8974901"/>
              <a:gd name="connsiteY1" fmla="*/ 21134 h 6882825"/>
              <a:gd name="connsiteX2" fmla="*/ 5735735 w 8974901"/>
              <a:gd name="connsiteY2" fmla="*/ 6882825 h 6882825"/>
              <a:gd name="connsiteX3" fmla="*/ 3643 w 8974901"/>
              <a:gd name="connsiteY3" fmla="*/ 6881381 h 6882825"/>
              <a:gd name="connsiteX4" fmla="*/ 0 w 8974901"/>
              <a:gd name="connsiteY4" fmla="*/ 0 h 6882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74901" h="6882825">
                <a:moveTo>
                  <a:pt x="0" y="0"/>
                </a:moveTo>
                <a:lnTo>
                  <a:pt x="8974901" y="21134"/>
                </a:lnTo>
                <a:lnTo>
                  <a:pt x="5735735" y="6882825"/>
                </a:lnTo>
                <a:lnTo>
                  <a:pt x="3643" y="6881381"/>
                </a:lnTo>
                <a:cubicBezTo>
                  <a:pt x="-2920" y="4590869"/>
                  <a:pt x="6563" y="2300357"/>
                  <a:pt x="0" y="0"/>
                </a:cubicBezTo>
                <a:close/>
              </a:path>
            </a:pathLst>
          </a:custGeom>
          <a:solidFill>
            <a:srgbClr val="15ABDE"/>
          </a:solidFill>
          <a:ln>
            <a:solidFill>
              <a:srgbClr val="14A4D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Bryant Pro Medium"/>
              <a:cs typeface="Bryant Pro Medium"/>
            </a:endParaRPr>
          </a:p>
        </p:txBody>
      </p:sp>
      <p:sp>
        <p:nvSpPr>
          <p:cNvPr id="21" name="Date Placeholder 3">
            <a:extLst>
              <a:ext uri="{FF2B5EF4-FFF2-40B4-BE49-F238E27FC236}">
                <a16:creationId xmlns:a16="http://schemas.microsoft.com/office/drawing/2014/main" id="{E346F131-B805-5948-85BB-546932863CD4}"/>
              </a:ext>
            </a:extLst>
          </p:cNvPr>
          <p:cNvSpPr txBox="1">
            <a:spLocks/>
          </p:cNvSpPr>
          <p:nvPr/>
        </p:nvSpPr>
        <p:spPr>
          <a:xfrm>
            <a:off x="545218" y="739736"/>
            <a:ext cx="2133600" cy="365125"/>
          </a:xfrm>
          <a:prstGeom prst="rect">
            <a:avLst/>
          </a:prstGeom>
          <a:noFill/>
        </p:spPr>
        <p:txBody>
          <a:bodyPr/>
          <a:lstStyle>
            <a:defPPr>
              <a:defRPr lang="en-US"/>
            </a:defPPr>
            <a:lvl1pPr marL="0" algn="l" defTabSz="457200" rtl="0" eaLnBrk="1" latinLnBrk="0" hangingPunct="1">
              <a:defRPr sz="15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22CDF92-58A1-F446-82C2-D43F988A9246}" type="datetime4">
              <a:rPr lang="en-NZ" smtClean="0">
                <a:latin typeface="Arial"/>
                <a:cs typeface="Arial"/>
              </a:rPr>
              <a:pPr/>
              <a:t>17 October 2025</a:t>
            </a:fld>
            <a:endParaRPr lang="en-US">
              <a:latin typeface="Arial"/>
              <a:cs typeface="Arial"/>
            </a:endParaRPr>
          </a:p>
        </p:txBody>
      </p:sp>
      <p:sp>
        <p:nvSpPr>
          <p:cNvPr id="22" name="TextBox 21">
            <a:extLst>
              <a:ext uri="{FF2B5EF4-FFF2-40B4-BE49-F238E27FC236}">
                <a16:creationId xmlns:a16="http://schemas.microsoft.com/office/drawing/2014/main" id="{EB49D891-5293-A548-9384-90A31C213D11}"/>
              </a:ext>
            </a:extLst>
          </p:cNvPr>
          <p:cNvSpPr txBox="1"/>
          <p:nvPr/>
        </p:nvSpPr>
        <p:spPr>
          <a:xfrm>
            <a:off x="545218" y="2030041"/>
            <a:ext cx="8469443" cy="830997"/>
          </a:xfrm>
          <a:prstGeom prst="rect">
            <a:avLst/>
          </a:prstGeom>
          <a:noFill/>
        </p:spPr>
        <p:txBody>
          <a:bodyPr wrap="square" rtlCol="0">
            <a:spAutoFit/>
          </a:bodyPr>
          <a:lstStyle/>
          <a:p>
            <a:r>
              <a:rPr lang="en-US" sz="4800" b="1">
                <a:solidFill>
                  <a:schemeClr val="bg1"/>
                </a:solidFill>
                <a:latin typeface="+mj-lt"/>
              </a:rPr>
              <a:t>THANK YOU</a:t>
            </a:r>
          </a:p>
        </p:txBody>
      </p:sp>
      <p:sp>
        <p:nvSpPr>
          <p:cNvPr id="23" name="TextBox 22">
            <a:extLst>
              <a:ext uri="{FF2B5EF4-FFF2-40B4-BE49-F238E27FC236}">
                <a16:creationId xmlns:a16="http://schemas.microsoft.com/office/drawing/2014/main" id="{8805D692-022E-7040-922F-20E8AAC1B247}"/>
              </a:ext>
            </a:extLst>
          </p:cNvPr>
          <p:cNvSpPr txBox="1"/>
          <p:nvPr/>
        </p:nvSpPr>
        <p:spPr>
          <a:xfrm>
            <a:off x="545218" y="2971247"/>
            <a:ext cx="8469443" cy="553998"/>
          </a:xfrm>
          <a:prstGeom prst="rect">
            <a:avLst/>
          </a:prstGeom>
          <a:noFill/>
        </p:spPr>
        <p:txBody>
          <a:bodyPr wrap="square" rtlCol="0">
            <a:spAutoFit/>
          </a:bodyPr>
          <a:lstStyle/>
          <a:p>
            <a:r>
              <a:rPr lang="en-US" sz="3000">
                <a:solidFill>
                  <a:schemeClr val="bg1"/>
                </a:solidFill>
                <a:latin typeface="+mj-lt"/>
              </a:rPr>
              <a:t>Are there any questions?</a:t>
            </a:r>
          </a:p>
        </p:txBody>
      </p:sp>
      <p:pic>
        <p:nvPicPr>
          <p:cNvPr id="24" name="Picture 23" descr="REANNZ_logo_NZ white_RGB.ai">
            <a:extLst>
              <a:ext uri="{FF2B5EF4-FFF2-40B4-BE49-F238E27FC236}">
                <a16:creationId xmlns:a16="http://schemas.microsoft.com/office/drawing/2014/main" id="{7CBB58FB-0DE9-4F4D-938D-97658AD659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018" y="5891025"/>
            <a:ext cx="1864995" cy="778335"/>
          </a:xfrm>
          <a:prstGeom prst="rect">
            <a:avLst/>
          </a:prstGeom>
        </p:spPr>
      </p:pic>
      <p:cxnSp>
        <p:nvCxnSpPr>
          <p:cNvPr id="29" name="Straight Connector 28">
            <a:extLst>
              <a:ext uri="{FF2B5EF4-FFF2-40B4-BE49-F238E27FC236}">
                <a16:creationId xmlns:a16="http://schemas.microsoft.com/office/drawing/2014/main" id="{7D67BCDE-43A6-3241-AEF4-6D3543B3FE7B}"/>
              </a:ext>
            </a:extLst>
          </p:cNvPr>
          <p:cNvCxnSpPr>
            <a:cxnSpLocks/>
          </p:cNvCxnSpPr>
          <p:nvPr/>
        </p:nvCxnSpPr>
        <p:spPr>
          <a:xfrm>
            <a:off x="734590" y="4012045"/>
            <a:ext cx="848808" cy="0"/>
          </a:xfrm>
          <a:prstGeom prst="line">
            <a:avLst/>
          </a:prstGeom>
          <a:ln w="161925" cap="rnd">
            <a:solidFill>
              <a:schemeClr val="bg1">
                <a:alpha val="18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050490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22F7D02A-538D-A942-8535-AA0A4D8608FB}"/>
              </a:ext>
            </a:extLst>
          </p:cNvPr>
          <p:cNvSpPr txBox="1">
            <a:spLocks/>
          </p:cNvSpPr>
          <p:nvPr/>
        </p:nvSpPr>
        <p:spPr>
          <a:xfrm>
            <a:off x="551384" y="1528423"/>
            <a:ext cx="5623640" cy="1277531"/>
          </a:xfrm>
          <a:prstGeom prst="rect">
            <a:avLst/>
          </a:prstGeom>
        </p:spPr>
        <p:txBody>
          <a:bodyPr anchor="t">
            <a:normAutofit/>
          </a:bodyPr>
          <a:lstStyle>
            <a:lvl1pPr marL="0" indent="0" algn="l" defTabSz="457200" rtl="0" eaLnBrk="1" latinLnBrk="0" hangingPunct="1">
              <a:lnSpc>
                <a:spcPts val="2500"/>
              </a:lnSpc>
              <a:spcBef>
                <a:spcPts val="0"/>
              </a:spcBef>
              <a:buFont typeface="Arial"/>
              <a:buNone/>
              <a:defRPr sz="2600" kern="1200" cap="all">
                <a:solidFill>
                  <a:schemeClr val="bg1"/>
                </a:solidFill>
                <a:latin typeface=""/>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a:solidFill>
                <a:schemeClr val="tx2"/>
              </a:solidFill>
              <a:latin typeface="Calibri Light" panose="020F0302020204030204" pitchFamily="34" charset="0"/>
              <a:cs typeface="Calibri Light" panose="020F0302020204030204" pitchFamily="34" charset="0"/>
            </a:endParaRPr>
          </a:p>
        </p:txBody>
      </p:sp>
      <p:sp>
        <p:nvSpPr>
          <p:cNvPr id="6" name="Title 3">
            <a:extLst>
              <a:ext uri="{FF2B5EF4-FFF2-40B4-BE49-F238E27FC236}">
                <a16:creationId xmlns:a16="http://schemas.microsoft.com/office/drawing/2014/main" id="{50D7FC9F-F455-8E41-B9B0-616635E27326}"/>
              </a:ext>
            </a:extLst>
          </p:cNvPr>
          <p:cNvSpPr txBox="1">
            <a:spLocks/>
          </p:cNvSpPr>
          <p:nvPr/>
        </p:nvSpPr>
        <p:spPr>
          <a:xfrm>
            <a:off x="551384" y="620688"/>
            <a:ext cx="8153400" cy="77220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00ADE1"/>
                </a:solidFill>
                <a:latin typeface="Calibri Light" panose="020F0302020204030204" pitchFamily="34" charset="0"/>
                <a:cs typeface="Calibri Light" panose="020F0302020204030204" pitchFamily="34" charset="0"/>
              </a:rPr>
              <a:t>Tutorial Outline</a:t>
            </a:r>
          </a:p>
        </p:txBody>
      </p:sp>
      <p:sp>
        <p:nvSpPr>
          <p:cNvPr id="7" name="TextBox 6">
            <a:extLst>
              <a:ext uri="{FF2B5EF4-FFF2-40B4-BE49-F238E27FC236}">
                <a16:creationId xmlns:a16="http://schemas.microsoft.com/office/drawing/2014/main" id="{186062F5-28AB-8845-B2C4-0068D6B61C7C}"/>
              </a:ext>
            </a:extLst>
          </p:cNvPr>
          <p:cNvSpPr txBox="1"/>
          <p:nvPr/>
        </p:nvSpPr>
        <p:spPr>
          <a:xfrm>
            <a:off x="574794" y="1925183"/>
            <a:ext cx="7969478" cy="1398460"/>
          </a:xfrm>
          <a:prstGeom prst="rect">
            <a:avLst/>
          </a:prstGeom>
          <a:noFill/>
        </p:spPr>
        <p:txBody>
          <a:bodyPr wrap="square" rtlCol="0">
            <a:spAutoFit/>
          </a:bodyPr>
          <a:lstStyle/>
          <a:p>
            <a:pPr marL="342900" indent="-342900">
              <a:lnSpc>
                <a:spcPct val="150000"/>
              </a:lnSpc>
              <a:spcAft>
                <a:spcPts val="400"/>
              </a:spcAft>
              <a:buFont typeface="+mj-lt"/>
              <a:buAutoNum type="arabicPeriod"/>
            </a:pPr>
            <a:r>
              <a:rPr lang="en-US" dirty="0">
                <a:solidFill>
                  <a:srgbClr val="001C36"/>
                </a:solidFill>
                <a:latin typeface="Calibri Light" panose="020F0302020204030204" pitchFamily="34" charset="0"/>
                <a:cs typeface="Calibri Light" panose="020F0302020204030204" pitchFamily="34" charset="0"/>
              </a:rPr>
              <a:t>Here</a:t>
            </a:r>
          </a:p>
          <a:p>
            <a:pPr marL="342900" indent="-342900">
              <a:lnSpc>
                <a:spcPct val="150000"/>
              </a:lnSpc>
              <a:spcAft>
                <a:spcPts val="400"/>
              </a:spcAft>
              <a:buFont typeface="+mj-lt"/>
              <a:buAutoNum type="arabicPeriod"/>
            </a:pPr>
            <a:r>
              <a:rPr lang="en-US" dirty="0">
                <a:solidFill>
                  <a:srgbClr val="001C36"/>
                </a:solidFill>
                <a:latin typeface="Calibri Light" panose="020F0302020204030204" pitchFamily="34" charset="0"/>
                <a:cs typeface="Calibri Light" panose="020F0302020204030204" pitchFamily="34" charset="0"/>
              </a:rPr>
              <a:t>Here</a:t>
            </a:r>
          </a:p>
          <a:p>
            <a:pPr marL="342900" indent="-342900">
              <a:lnSpc>
                <a:spcPct val="150000"/>
              </a:lnSpc>
              <a:spcAft>
                <a:spcPts val="400"/>
              </a:spcAft>
              <a:buFont typeface="+mj-lt"/>
              <a:buAutoNum type="arabicPeriod"/>
            </a:pPr>
            <a:endParaRPr lang="en-US" dirty="0">
              <a:solidFill>
                <a:srgbClr val="001C36"/>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289150315"/>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D73919-9961-66B0-F2C1-BBA25BCA43EC}"/>
            </a:ext>
          </a:extLst>
        </p:cNvPr>
        <p:cNvGrpSpPr/>
        <p:nvPr/>
      </p:nvGrpSpPr>
      <p:grpSpPr>
        <a:xfrm>
          <a:off x="0" y="0"/>
          <a:ext cx="0" cy="0"/>
          <a:chOff x="0" y="0"/>
          <a:chExt cx="0" cy="0"/>
        </a:xfrm>
      </p:grpSpPr>
      <p:sp>
        <p:nvSpPr>
          <p:cNvPr id="10" name="Subtitle 2">
            <a:extLst>
              <a:ext uri="{FF2B5EF4-FFF2-40B4-BE49-F238E27FC236}">
                <a16:creationId xmlns:a16="http://schemas.microsoft.com/office/drawing/2014/main" id="{DAB8F42F-9D49-7046-E134-C9A1860FE2AD}"/>
              </a:ext>
            </a:extLst>
          </p:cNvPr>
          <p:cNvSpPr txBox="1">
            <a:spLocks/>
          </p:cNvSpPr>
          <p:nvPr/>
        </p:nvSpPr>
        <p:spPr>
          <a:xfrm>
            <a:off x="551384" y="1528423"/>
            <a:ext cx="5623640" cy="1277531"/>
          </a:xfrm>
          <a:prstGeom prst="rect">
            <a:avLst/>
          </a:prstGeom>
        </p:spPr>
        <p:txBody>
          <a:bodyPr anchor="t">
            <a:normAutofit/>
          </a:bodyPr>
          <a:lstStyle>
            <a:lvl1pPr marL="0" indent="0" algn="l" defTabSz="457200" rtl="0" eaLnBrk="1" latinLnBrk="0" hangingPunct="1">
              <a:lnSpc>
                <a:spcPts val="2500"/>
              </a:lnSpc>
              <a:spcBef>
                <a:spcPts val="0"/>
              </a:spcBef>
              <a:buFont typeface="Arial"/>
              <a:buNone/>
              <a:defRPr sz="2600" kern="1200" cap="all">
                <a:solidFill>
                  <a:schemeClr val="bg1"/>
                </a:solidFill>
                <a:latin typeface=""/>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a:solidFill>
                <a:schemeClr val="tx2"/>
              </a:solidFill>
              <a:latin typeface="Calibri Light" panose="020F0302020204030204" pitchFamily="34" charset="0"/>
              <a:cs typeface="Calibri Light" panose="020F0302020204030204" pitchFamily="34" charset="0"/>
            </a:endParaRPr>
          </a:p>
        </p:txBody>
      </p:sp>
      <p:sp>
        <p:nvSpPr>
          <p:cNvPr id="6" name="Title 3">
            <a:extLst>
              <a:ext uri="{FF2B5EF4-FFF2-40B4-BE49-F238E27FC236}">
                <a16:creationId xmlns:a16="http://schemas.microsoft.com/office/drawing/2014/main" id="{BC5B36B4-7585-98BB-4E6A-371B9C51E82A}"/>
              </a:ext>
            </a:extLst>
          </p:cNvPr>
          <p:cNvSpPr txBox="1">
            <a:spLocks/>
          </p:cNvSpPr>
          <p:nvPr/>
        </p:nvSpPr>
        <p:spPr>
          <a:xfrm>
            <a:off x="551384" y="620688"/>
            <a:ext cx="8153400" cy="77220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00ADE1"/>
                </a:solidFill>
                <a:latin typeface="Calibri Light" panose="020F0302020204030204" pitchFamily="34" charset="0"/>
                <a:cs typeface="Calibri Light" panose="020F0302020204030204" pitchFamily="34" charset="0"/>
              </a:rPr>
              <a:t>What is </a:t>
            </a:r>
            <a:r>
              <a:rPr lang="en-US" dirty="0" err="1">
                <a:solidFill>
                  <a:srgbClr val="00ADE1"/>
                </a:solidFill>
                <a:latin typeface="Calibri Light" panose="020F0302020204030204" pitchFamily="34" charset="0"/>
                <a:cs typeface="Calibri Light" panose="020F0302020204030204" pitchFamily="34" charset="0"/>
              </a:rPr>
              <a:t>NeSI</a:t>
            </a:r>
            <a:r>
              <a:rPr lang="en-US" dirty="0">
                <a:solidFill>
                  <a:srgbClr val="00ADE1"/>
                </a:solidFill>
                <a:latin typeface="Calibri Light" panose="020F0302020204030204" pitchFamily="34" charset="0"/>
                <a:cs typeface="Calibri Light" panose="020F0302020204030204" pitchFamily="34" charset="0"/>
              </a:rPr>
              <a:t>/REANNZ</a:t>
            </a:r>
          </a:p>
        </p:txBody>
      </p:sp>
      <p:sp>
        <p:nvSpPr>
          <p:cNvPr id="7" name="TextBox 6">
            <a:extLst>
              <a:ext uri="{FF2B5EF4-FFF2-40B4-BE49-F238E27FC236}">
                <a16:creationId xmlns:a16="http://schemas.microsoft.com/office/drawing/2014/main" id="{210A8F5D-7291-602F-6DAD-E3791B46E8B1}"/>
              </a:ext>
            </a:extLst>
          </p:cNvPr>
          <p:cNvSpPr txBox="1"/>
          <p:nvPr/>
        </p:nvSpPr>
        <p:spPr>
          <a:xfrm>
            <a:off x="574794" y="1925183"/>
            <a:ext cx="7969478" cy="2537233"/>
          </a:xfrm>
          <a:prstGeom prst="rect">
            <a:avLst/>
          </a:prstGeom>
          <a:noFill/>
        </p:spPr>
        <p:txBody>
          <a:bodyPr wrap="square" rtlCol="0">
            <a:spAutoFit/>
          </a:bodyPr>
          <a:lstStyle/>
          <a:p>
            <a:pPr>
              <a:lnSpc>
                <a:spcPct val="150000"/>
              </a:lnSpc>
              <a:spcAft>
                <a:spcPts val="400"/>
              </a:spcAft>
            </a:pPr>
            <a:r>
              <a:rPr lang="en-US" sz="2200" b="1" dirty="0">
                <a:solidFill>
                  <a:srgbClr val="00B9E4"/>
                </a:solidFill>
                <a:latin typeface="Calibri Light" panose="020F0302020204030204" pitchFamily="34" charset="0"/>
                <a:cs typeface="Calibri Light" panose="020F0302020204030204" pitchFamily="34" charset="0"/>
              </a:rPr>
              <a:t>Sub header 22pt</a:t>
            </a:r>
          </a:p>
          <a:p>
            <a:pPr>
              <a:spcAft>
                <a:spcPts val="1000"/>
              </a:spcAft>
            </a:pPr>
            <a:r>
              <a:rPr lang="en-US" dirty="0">
                <a:solidFill>
                  <a:srgbClr val="001C36"/>
                </a:solidFill>
                <a:latin typeface="Calibri Light" panose="020F0302020204030204" pitchFamily="34" charset="0"/>
                <a:cs typeface="Calibri Light" panose="020F0302020204030204" pitchFamily="34" charset="0"/>
              </a:rPr>
              <a:t>Body copy in here, body copy in here. Body copy in here, body copy in here. Body copy in here, body copy in here. Body copy in here, body copy in here.  18pt</a:t>
            </a:r>
          </a:p>
          <a:p>
            <a:pPr marL="285750" indent="-285750">
              <a:lnSpc>
                <a:spcPct val="150000"/>
              </a:lnSpc>
              <a:buClr>
                <a:srgbClr val="00B9E4"/>
              </a:buClr>
              <a:buFont typeface="System Font Regular"/>
              <a:buChar char="&gt;"/>
            </a:pPr>
            <a:r>
              <a:rPr lang="en-US" dirty="0">
                <a:solidFill>
                  <a:srgbClr val="001C36"/>
                </a:solidFill>
                <a:latin typeface="Calibri Light" panose="020F0302020204030204" pitchFamily="34" charset="0"/>
                <a:cs typeface="Calibri Light" panose="020F0302020204030204" pitchFamily="34" charset="0"/>
              </a:rPr>
              <a:t>Bullet point level 1</a:t>
            </a:r>
          </a:p>
          <a:p>
            <a:pPr marL="285750" indent="-285750">
              <a:lnSpc>
                <a:spcPct val="150000"/>
              </a:lnSpc>
              <a:buClr>
                <a:srgbClr val="00B9E4"/>
              </a:buClr>
              <a:buFont typeface="System Font Regular"/>
              <a:buChar char="&gt;"/>
            </a:pPr>
            <a:r>
              <a:rPr lang="en-US" dirty="0">
                <a:solidFill>
                  <a:srgbClr val="001C36"/>
                </a:solidFill>
                <a:latin typeface="Calibri Light" panose="020F0302020204030204" pitchFamily="34" charset="0"/>
                <a:cs typeface="Calibri Light" panose="020F0302020204030204" pitchFamily="34" charset="0"/>
              </a:rPr>
              <a:t>Freely available to all students at any New Zealand university or government entity</a:t>
            </a:r>
          </a:p>
        </p:txBody>
      </p:sp>
    </p:spTree>
    <p:extLst>
      <p:ext uri="{BB962C8B-B14F-4D97-AF65-F5344CB8AC3E}">
        <p14:creationId xmlns:p14="http://schemas.microsoft.com/office/powerpoint/2010/main" val="1467435308"/>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99C79CF-B5D0-9447-BB6F-3A3D6A97133E}"/>
              </a:ext>
            </a:extLst>
          </p:cNvPr>
          <p:cNvGrpSpPr/>
          <p:nvPr/>
        </p:nvGrpSpPr>
        <p:grpSpPr>
          <a:xfrm>
            <a:off x="911424" y="1556792"/>
            <a:ext cx="10071452" cy="893184"/>
            <a:chOff x="558730" y="983170"/>
            <a:chExt cx="8427999" cy="771797"/>
          </a:xfrm>
        </p:grpSpPr>
        <p:pic>
          <p:nvPicPr>
            <p:cNvPr id="38" name="Picture 37" descr="A picture containing drawing&#10;&#10;Description automatically generated">
              <a:extLst>
                <a:ext uri="{FF2B5EF4-FFF2-40B4-BE49-F238E27FC236}">
                  <a16:creationId xmlns:a16="http://schemas.microsoft.com/office/drawing/2014/main" id="{9E983BBC-9601-D448-8CCB-3E8EC1D893B2}"/>
                </a:ext>
              </a:extLst>
            </p:cNvPr>
            <p:cNvPicPr>
              <a:picLocks noChangeAspect="1"/>
            </p:cNvPicPr>
            <p:nvPr/>
          </p:nvPicPr>
          <p:blipFill>
            <a:blip r:embed="rId2"/>
            <a:stretch>
              <a:fillRect/>
            </a:stretch>
          </p:blipFill>
          <p:spPr>
            <a:xfrm>
              <a:off x="558730" y="1120400"/>
              <a:ext cx="639084" cy="453406"/>
            </a:xfrm>
            <a:prstGeom prst="rect">
              <a:avLst/>
            </a:prstGeom>
          </p:spPr>
        </p:pic>
        <p:pic>
          <p:nvPicPr>
            <p:cNvPr id="39" name="Picture 38" descr="A picture containing food&#10;&#10;Description automatically generated">
              <a:extLst>
                <a:ext uri="{FF2B5EF4-FFF2-40B4-BE49-F238E27FC236}">
                  <a16:creationId xmlns:a16="http://schemas.microsoft.com/office/drawing/2014/main" id="{A3261FA3-C781-9441-96D9-2008285C072E}"/>
                </a:ext>
              </a:extLst>
            </p:cNvPr>
            <p:cNvPicPr>
              <a:picLocks noChangeAspect="1"/>
            </p:cNvPicPr>
            <p:nvPr/>
          </p:nvPicPr>
          <p:blipFill>
            <a:blip r:embed="rId3"/>
            <a:stretch>
              <a:fillRect/>
            </a:stretch>
          </p:blipFill>
          <p:spPr>
            <a:xfrm>
              <a:off x="3575192" y="1045572"/>
              <a:ext cx="534178" cy="694219"/>
            </a:xfrm>
            <a:prstGeom prst="rect">
              <a:avLst/>
            </a:prstGeom>
          </p:spPr>
        </p:pic>
        <p:pic>
          <p:nvPicPr>
            <p:cNvPr id="40" name="Picture 39" descr="A close up of a logo&#10;&#10;Description automatically generated">
              <a:extLst>
                <a:ext uri="{FF2B5EF4-FFF2-40B4-BE49-F238E27FC236}">
                  <a16:creationId xmlns:a16="http://schemas.microsoft.com/office/drawing/2014/main" id="{B7C12EB0-FE78-5745-9642-8C0DFB45A5B7}"/>
                </a:ext>
              </a:extLst>
            </p:cNvPr>
            <p:cNvPicPr>
              <a:picLocks noChangeAspect="1"/>
            </p:cNvPicPr>
            <p:nvPr/>
          </p:nvPicPr>
          <p:blipFill>
            <a:blip r:embed="rId4"/>
            <a:stretch>
              <a:fillRect/>
            </a:stretch>
          </p:blipFill>
          <p:spPr>
            <a:xfrm>
              <a:off x="6489338" y="1117541"/>
              <a:ext cx="1358054" cy="430813"/>
            </a:xfrm>
            <a:prstGeom prst="rect">
              <a:avLst/>
            </a:prstGeom>
          </p:spPr>
        </p:pic>
        <p:pic>
          <p:nvPicPr>
            <p:cNvPr id="41" name="Picture 40" descr="A picture containing food&#10;&#10;Description automatically generated">
              <a:extLst>
                <a:ext uri="{FF2B5EF4-FFF2-40B4-BE49-F238E27FC236}">
                  <a16:creationId xmlns:a16="http://schemas.microsoft.com/office/drawing/2014/main" id="{3B03AC3A-ED4D-694B-97CC-F4BF8517A40C}"/>
                </a:ext>
              </a:extLst>
            </p:cNvPr>
            <p:cNvPicPr>
              <a:picLocks noChangeAspect="1"/>
            </p:cNvPicPr>
            <p:nvPr/>
          </p:nvPicPr>
          <p:blipFill>
            <a:blip r:embed="rId5"/>
            <a:stretch>
              <a:fillRect/>
            </a:stretch>
          </p:blipFill>
          <p:spPr>
            <a:xfrm>
              <a:off x="2643095" y="983170"/>
              <a:ext cx="886710" cy="771797"/>
            </a:xfrm>
            <a:prstGeom prst="rect">
              <a:avLst/>
            </a:prstGeom>
          </p:spPr>
        </p:pic>
        <p:pic>
          <p:nvPicPr>
            <p:cNvPr id="42" name="Picture 41" descr="A close up of a logo&#10;&#10;Description automatically generated">
              <a:extLst>
                <a:ext uri="{FF2B5EF4-FFF2-40B4-BE49-F238E27FC236}">
                  <a16:creationId xmlns:a16="http://schemas.microsoft.com/office/drawing/2014/main" id="{7D645DD4-6C76-894E-93B6-449BB39D4F1B}"/>
                </a:ext>
              </a:extLst>
            </p:cNvPr>
            <p:cNvPicPr>
              <a:picLocks noChangeAspect="1"/>
            </p:cNvPicPr>
            <p:nvPr/>
          </p:nvPicPr>
          <p:blipFill>
            <a:blip r:embed="rId6"/>
            <a:stretch>
              <a:fillRect/>
            </a:stretch>
          </p:blipFill>
          <p:spPr>
            <a:xfrm>
              <a:off x="1297135" y="1128288"/>
              <a:ext cx="1358054" cy="454738"/>
            </a:xfrm>
            <a:prstGeom prst="rect">
              <a:avLst/>
            </a:prstGeom>
          </p:spPr>
        </p:pic>
        <p:pic>
          <p:nvPicPr>
            <p:cNvPr id="43" name="Picture 42" descr="A close up of a logo&#10;&#10;Description automatically generated">
              <a:extLst>
                <a:ext uri="{FF2B5EF4-FFF2-40B4-BE49-F238E27FC236}">
                  <a16:creationId xmlns:a16="http://schemas.microsoft.com/office/drawing/2014/main" id="{5DBF1CD9-56C7-9F4C-BED0-83EE022188EA}"/>
                </a:ext>
              </a:extLst>
            </p:cNvPr>
            <p:cNvPicPr>
              <a:picLocks noChangeAspect="1"/>
            </p:cNvPicPr>
            <p:nvPr/>
          </p:nvPicPr>
          <p:blipFill>
            <a:blip r:embed="rId7"/>
            <a:stretch>
              <a:fillRect/>
            </a:stretch>
          </p:blipFill>
          <p:spPr>
            <a:xfrm>
              <a:off x="4211885" y="1105891"/>
              <a:ext cx="1087957" cy="467005"/>
            </a:xfrm>
            <a:prstGeom prst="rect">
              <a:avLst/>
            </a:prstGeom>
          </p:spPr>
        </p:pic>
        <p:pic>
          <p:nvPicPr>
            <p:cNvPr id="44" name="Picture 43" descr="A close up of a sign&#10;&#10;Description automatically generated">
              <a:extLst>
                <a:ext uri="{FF2B5EF4-FFF2-40B4-BE49-F238E27FC236}">
                  <a16:creationId xmlns:a16="http://schemas.microsoft.com/office/drawing/2014/main" id="{4C63784F-E152-C048-B3B2-4A695524CC00}"/>
                </a:ext>
              </a:extLst>
            </p:cNvPr>
            <p:cNvPicPr>
              <a:picLocks noChangeAspect="1"/>
            </p:cNvPicPr>
            <p:nvPr/>
          </p:nvPicPr>
          <p:blipFill>
            <a:blip r:embed="rId8"/>
            <a:stretch>
              <a:fillRect/>
            </a:stretch>
          </p:blipFill>
          <p:spPr>
            <a:xfrm>
              <a:off x="5487499" y="1034388"/>
              <a:ext cx="805687" cy="694219"/>
            </a:xfrm>
            <a:prstGeom prst="rect">
              <a:avLst/>
            </a:prstGeom>
          </p:spPr>
        </p:pic>
        <p:pic>
          <p:nvPicPr>
            <p:cNvPr id="45" name="Picture 44" descr="A close up of a sign&#10;&#10;Description automatically generated">
              <a:extLst>
                <a:ext uri="{FF2B5EF4-FFF2-40B4-BE49-F238E27FC236}">
                  <a16:creationId xmlns:a16="http://schemas.microsoft.com/office/drawing/2014/main" id="{B61FD6BE-81D8-1148-B8A4-4374E085F175}"/>
                </a:ext>
              </a:extLst>
            </p:cNvPr>
            <p:cNvPicPr>
              <a:picLocks noChangeAspect="1"/>
            </p:cNvPicPr>
            <p:nvPr/>
          </p:nvPicPr>
          <p:blipFill>
            <a:blip r:embed="rId9"/>
            <a:stretch>
              <a:fillRect/>
            </a:stretch>
          </p:blipFill>
          <p:spPr>
            <a:xfrm>
              <a:off x="7993962" y="1080253"/>
              <a:ext cx="992767" cy="455745"/>
            </a:xfrm>
            <a:prstGeom prst="rect">
              <a:avLst/>
            </a:prstGeom>
          </p:spPr>
        </p:pic>
      </p:grpSp>
      <p:grpSp>
        <p:nvGrpSpPr>
          <p:cNvPr id="4" name="Group 3">
            <a:extLst>
              <a:ext uri="{FF2B5EF4-FFF2-40B4-BE49-F238E27FC236}">
                <a16:creationId xmlns:a16="http://schemas.microsoft.com/office/drawing/2014/main" id="{A5D09AF4-F5A4-6644-8C79-4B79AD3C9550}"/>
              </a:ext>
            </a:extLst>
          </p:cNvPr>
          <p:cNvGrpSpPr/>
          <p:nvPr/>
        </p:nvGrpSpPr>
        <p:grpSpPr>
          <a:xfrm>
            <a:off x="930514" y="4743537"/>
            <a:ext cx="9918561" cy="859351"/>
            <a:chOff x="558730" y="4516135"/>
            <a:chExt cx="9912800" cy="908104"/>
          </a:xfrm>
        </p:grpSpPr>
        <p:pic>
          <p:nvPicPr>
            <p:cNvPr id="29" name="Picture 28" descr="A screenshot of a cell phone&#10;&#10;Description automatically generated">
              <a:extLst>
                <a:ext uri="{FF2B5EF4-FFF2-40B4-BE49-F238E27FC236}">
                  <a16:creationId xmlns:a16="http://schemas.microsoft.com/office/drawing/2014/main" id="{74C74CE2-5D8C-CF41-9B14-A944045C67FF}"/>
                </a:ext>
              </a:extLst>
            </p:cNvPr>
            <p:cNvPicPr>
              <a:picLocks noChangeAspect="1"/>
            </p:cNvPicPr>
            <p:nvPr/>
          </p:nvPicPr>
          <p:blipFill>
            <a:blip r:embed="rId10"/>
            <a:stretch>
              <a:fillRect/>
            </a:stretch>
          </p:blipFill>
          <p:spPr>
            <a:xfrm>
              <a:off x="558730" y="4575555"/>
              <a:ext cx="902206" cy="822711"/>
            </a:xfrm>
            <a:prstGeom prst="rect">
              <a:avLst/>
            </a:prstGeom>
          </p:spPr>
        </p:pic>
        <p:pic>
          <p:nvPicPr>
            <p:cNvPr id="30" name="Picture 29" descr="A close up of a logo&#10;&#10;Description automatically generated">
              <a:extLst>
                <a:ext uri="{FF2B5EF4-FFF2-40B4-BE49-F238E27FC236}">
                  <a16:creationId xmlns:a16="http://schemas.microsoft.com/office/drawing/2014/main" id="{F1A3C3BF-930F-FF4B-98E7-ADBB7AC02650}"/>
                </a:ext>
              </a:extLst>
            </p:cNvPr>
            <p:cNvPicPr>
              <a:picLocks noChangeAspect="1"/>
            </p:cNvPicPr>
            <p:nvPr/>
          </p:nvPicPr>
          <p:blipFill>
            <a:blip r:embed="rId11"/>
            <a:stretch>
              <a:fillRect/>
            </a:stretch>
          </p:blipFill>
          <p:spPr>
            <a:xfrm>
              <a:off x="1640620" y="4628668"/>
              <a:ext cx="610956" cy="795571"/>
            </a:xfrm>
            <a:prstGeom prst="rect">
              <a:avLst/>
            </a:prstGeom>
          </p:spPr>
        </p:pic>
        <p:pic>
          <p:nvPicPr>
            <p:cNvPr id="31" name="Picture 30" descr="A close up of a logo&#10;&#10;Description automatically generated">
              <a:extLst>
                <a:ext uri="{FF2B5EF4-FFF2-40B4-BE49-F238E27FC236}">
                  <a16:creationId xmlns:a16="http://schemas.microsoft.com/office/drawing/2014/main" id="{6F844DD3-46ED-B948-89D1-4CF925DB6B03}"/>
                </a:ext>
              </a:extLst>
            </p:cNvPr>
            <p:cNvPicPr>
              <a:picLocks noChangeAspect="1"/>
            </p:cNvPicPr>
            <p:nvPr/>
          </p:nvPicPr>
          <p:blipFill>
            <a:blip r:embed="rId12"/>
            <a:stretch>
              <a:fillRect/>
            </a:stretch>
          </p:blipFill>
          <p:spPr>
            <a:xfrm>
              <a:off x="3418589" y="4637896"/>
              <a:ext cx="1082482" cy="687244"/>
            </a:xfrm>
            <a:prstGeom prst="rect">
              <a:avLst/>
            </a:prstGeom>
          </p:spPr>
        </p:pic>
        <p:pic>
          <p:nvPicPr>
            <p:cNvPr id="32" name="Picture 31" descr="A close up of a sign&#10;&#10;Description automatically generated">
              <a:extLst>
                <a:ext uri="{FF2B5EF4-FFF2-40B4-BE49-F238E27FC236}">
                  <a16:creationId xmlns:a16="http://schemas.microsoft.com/office/drawing/2014/main" id="{BA5A6893-C0A8-304D-8144-DCDAE9D35A81}"/>
                </a:ext>
              </a:extLst>
            </p:cNvPr>
            <p:cNvPicPr>
              <a:picLocks noChangeAspect="1"/>
            </p:cNvPicPr>
            <p:nvPr/>
          </p:nvPicPr>
          <p:blipFill>
            <a:blip r:embed="rId13"/>
            <a:stretch>
              <a:fillRect/>
            </a:stretch>
          </p:blipFill>
          <p:spPr>
            <a:xfrm>
              <a:off x="7406485" y="4707113"/>
              <a:ext cx="902206" cy="484585"/>
            </a:xfrm>
            <a:prstGeom prst="rect">
              <a:avLst/>
            </a:prstGeom>
          </p:spPr>
        </p:pic>
        <p:pic>
          <p:nvPicPr>
            <p:cNvPr id="33" name="Picture 32" descr="A close up of a sign&#10;&#10;Description automatically generated">
              <a:extLst>
                <a:ext uri="{FF2B5EF4-FFF2-40B4-BE49-F238E27FC236}">
                  <a16:creationId xmlns:a16="http://schemas.microsoft.com/office/drawing/2014/main" id="{9331932C-0104-0E4D-AF9F-765873B90DC9}"/>
                </a:ext>
              </a:extLst>
            </p:cNvPr>
            <p:cNvPicPr>
              <a:picLocks noChangeAspect="1"/>
            </p:cNvPicPr>
            <p:nvPr/>
          </p:nvPicPr>
          <p:blipFill>
            <a:blip r:embed="rId14"/>
            <a:stretch>
              <a:fillRect/>
            </a:stretch>
          </p:blipFill>
          <p:spPr>
            <a:xfrm>
              <a:off x="6481315" y="4637896"/>
              <a:ext cx="701891" cy="655370"/>
            </a:xfrm>
            <a:prstGeom prst="rect">
              <a:avLst/>
            </a:prstGeom>
          </p:spPr>
        </p:pic>
        <p:pic>
          <p:nvPicPr>
            <p:cNvPr id="34" name="Picture 33" descr="A drawing of a face&#10;&#10;Description automatically generated">
              <a:extLst>
                <a:ext uri="{FF2B5EF4-FFF2-40B4-BE49-F238E27FC236}">
                  <a16:creationId xmlns:a16="http://schemas.microsoft.com/office/drawing/2014/main" id="{363E5AFA-7830-1042-8E76-CB0D4F2E2FD5}"/>
                </a:ext>
              </a:extLst>
            </p:cNvPr>
            <p:cNvPicPr>
              <a:picLocks noChangeAspect="1"/>
            </p:cNvPicPr>
            <p:nvPr/>
          </p:nvPicPr>
          <p:blipFill>
            <a:blip r:embed="rId15"/>
            <a:stretch>
              <a:fillRect/>
            </a:stretch>
          </p:blipFill>
          <p:spPr>
            <a:xfrm>
              <a:off x="9813828" y="4516135"/>
              <a:ext cx="657702" cy="710362"/>
            </a:xfrm>
            <a:prstGeom prst="rect">
              <a:avLst/>
            </a:prstGeom>
          </p:spPr>
        </p:pic>
        <p:pic>
          <p:nvPicPr>
            <p:cNvPr id="35" name="Picture 34" descr="A close up of a sign&#10;&#10;Description automatically generated">
              <a:extLst>
                <a:ext uri="{FF2B5EF4-FFF2-40B4-BE49-F238E27FC236}">
                  <a16:creationId xmlns:a16="http://schemas.microsoft.com/office/drawing/2014/main" id="{52DAC80A-7566-D649-A0E9-A8B956BBB6B2}"/>
                </a:ext>
              </a:extLst>
            </p:cNvPr>
            <p:cNvPicPr>
              <a:picLocks noChangeAspect="1"/>
            </p:cNvPicPr>
            <p:nvPr/>
          </p:nvPicPr>
          <p:blipFill>
            <a:blip r:embed="rId16"/>
            <a:stretch>
              <a:fillRect/>
            </a:stretch>
          </p:blipFill>
          <p:spPr>
            <a:xfrm>
              <a:off x="8499456" y="4765575"/>
              <a:ext cx="1129360" cy="347941"/>
            </a:xfrm>
            <a:prstGeom prst="rect">
              <a:avLst/>
            </a:prstGeom>
          </p:spPr>
        </p:pic>
        <p:pic>
          <p:nvPicPr>
            <p:cNvPr id="36" name="Picture 35" descr="A drawing of a face&#10;&#10;Description automatically generated">
              <a:extLst>
                <a:ext uri="{FF2B5EF4-FFF2-40B4-BE49-F238E27FC236}">
                  <a16:creationId xmlns:a16="http://schemas.microsoft.com/office/drawing/2014/main" id="{BA35908D-61A6-E549-98E0-0DBFB9CF54D1}"/>
                </a:ext>
              </a:extLst>
            </p:cNvPr>
            <p:cNvPicPr>
              <a:picLocks noChangeAspect="1"/>
            </p:cNvPicPr>
            <p:nvPr/>
          </p:nvPicPr>
          <p:blipFill>
            <a:blip r:embed="rId17"/>
            <a:stretch>
              <a:fillRect/>
            </a:stretch>
          </p:blipFill>
          <p:spPr>
            <a:xfrm>
              <a:off x="4681150" y="4765575"/>
              <a:ext cx="1576887" cy="377633"/>
            </a:xfrm>
            <a:prstGeom prst="rect">
              <a:avLst/>
            </a:prstGeom>
          </p:spPr>
        </p:pic>
        <p:pic>
          <p:nvPicPr>
            <p:cNvPr id="37" name="Picture 36" descr="A picture containing food, drawing&#10;&#10;Description automatically generated">
              <a:extLst>
                <a:ext uri="{FF2B5EF4-FFF2-40B4-BE49-F238E27FC236}">
                  <a16:creationId xmlns:a16="http://schemas.microsoft.com/office/drawing/2014/main" id="{0BFEFB00-1A67-4643-A057-482E6CFA5E40}"/>
                </a:ext>
              </a:extLst>
            </p:cNvPr>
            <p:cNvPicPr>
              <a:picLocks noChangeAspect="1"/>
            </p:cNvPicPr>
            <p:nvPr/>
          </p:nvPicPr>
          <p:blipFill>
            <a:blip r:embed="rId18"/>
            <a:stretch>
              <a:fillRect/>
            </a:stretch>
          </p:blipFill>
          <p:spPr>
            <a:xfrm>
              <a:off x="2437335" y="4674290"/>
              <a:ext cx="887574" cy="655370"/>
            </a:xfrm>
            <a:prstGeom prst="rect">
              <a:avLst/>
            </a:prstGeom>
          </p:spPr>
        </p:pic>
      </p:grpSp>
      <p:grpSp>
        <p:nvGrpSpPr>
          <p:cNvPr id="52" name="Group 51">
            <a:extLst>
              <a:ext uri="{FF2B5EF4-FFF2-40B4-BE49-F238E27FC236}">
                <a16:creationId xmlns:a16="http://schemas.microsoft.com/office/drawing/2014/main" id="{176188EE-578D-1E43-94F8-1505ED059CB4}"/>
              </a:ext>
            </a:extLst>
          </p:cNvPr>
          <p:cNvGrpSpPr/>
          <p:nvPr/>
        </p:nvGrpSpPr>
        <p:grpSpPr>
          <a:xfrm>
            <a:off x="895516" y="2713644"/>
            <a:ext cx="10320683" cy="774796"/>
            <a:chOff x="996103" y="2588317"/>
            <a:chExt cx="10320683" cy="774796"/>
          </a:xfrm>
        </p:grpSpPr>
        <p:pic>
          <p:nvPicPr>
            <p:cNvPr id="22" name="Picture 21" descr="A picture containing drawing&#10;&#10;Description automatically generated">
              <a:extLst>
                <a:ext uri="{FF2B5EF4-FFF2-40B4-BE49-F238E27FC236}">
                  <a16:creationId xmlns:a16="http://schemas.microsoft.com/office/drawing/2014/main" id="{40521F2E-1B92-0146-B707-EC632B48E537}"/>
                </a:ext>
              </a:extLst>
            </p:cNvPr>
            <p:cNvPicPr>
              <a:picLocks noChangeAspect="1"/>
            </p:cNvPicPr>
            <p:nvPr/>
          </p:nvPicPr>
          <p:blipFill>
            <a:blip r:embed="rId19"/>
            <a:stretch>
              <a:fillRect/>
            </a:stretch>
          </p:blipFill>
          <p:spPr>
            <a:xfrm>
              <a:off x="8544511" y="2797496"/>
              <a:ext cx="1272515" cy="363577"/>
            </a:xfrm>
            <a:prstGeom prst="rect">
              <a:avLst/>
            </a:prstGeom>
          </p:spPr>
        </p:pic>
        <p:pic>
          <p:nvPicPr>
            <p:cNvPr id="23" name="Picture 22" descr="A picture containing food, drawing&#10;&#10;Description automatically generated">
              <a:extLst>
                <a:ext uri="{FF2B5EF4-FFF2-40B4-BE49-F238E27FC236}">
                  <a16:creationId xmlns:a16="http://schemas.microsoft.com/office/drawing/2014/main" id="{1961E3D3-83FE-214A-983D-6DF31FC314B7}"/>
                </a:ext>
              </a:extLst>
            </p:cNvPr>
            <p:cNvPicPr>
              <a:picLocks noChangeAspect="1"/>
            </p:cNvPicPr>
            <p:nvPr/>
          </p:nvPicPr>
          <p:blipFill rotWithShape="1">
            <a:blip r:embed="rId20"/>
            <a:srcRect l="18822" t="7160" r="19760" b="7160"/>
            <a:stretch/>
          </p:blipFill>
          <p:spPr>
            <a:xfrm>
              <a:off x="3597756" y="2588317"/>
              <a:ext cx="567698" cy="774796"/>
            </a:xfrm>
            <a:prstGeom prst="rect">
              <a:avLst/>
            </a:prstGeom>
          </p:spPr>
        </p:pic>
        <p:pic>
          <p:nvPicPr>
            <p:cNvPr id="24" name="Picture 23" descr="A picture containing drawing&#10;&#10;Description automatically generated">
              <a:extLst>
                <a:ext uri="{FF2B5EF4-FFF2-40B4-BE49-F238E27FC236}">
                  <a16:creationId xmlns:a16="http://schemas.microsoft.com/office/drawing/2014/main" id="{B4F1E0FC-2BC6-2840-BF58-66E8A312EA4F}"/>
                </a:ext>
              </a:extLst>
            </p:cNvPr>
            <p:cNvPicPr>
              <a:picLocks noChangeAspect="1"/>
            </p:cNvPicPr>
            <p:nvPr/>
          </p:nvPicPr>
          <p:blipFill>
            <a:blip r:embed="rId21"/>
            <a:stretch>
              <a:fillRect/>
            </a:stretch>
          </p:blipFill>
          <p:spPr>
            <a:xfrm>
              <a:off x="2484337" y="2733482"/>
              <a:ext cx="1099180" cy="403265"/>
            </a:xfrm>
            <a:prstGeom prst="rect">
              <a:avLst/>
            </a:prstGeom>
          </p:spPr>
        </p:pic>
        <p:pic>
          <p:nvPicPr>
            <p:cNvPr id="25" name="Picture 24" descr="A picture containing drawing&#10;&#10;Description automatically generated">
              <a:extLst>
                <a:ext uri="{FF2B5EF4-FFF2-40B4-BE49-F238E27FC236}">
                  <a16:creationId xmlns:a16="http://schemas.microsoft.com/office/drawing/2014/main" id="{AD908580-757C-7A4B-B33E-649A0A61ABC9}"/>
                </a:ext>
              </a:extLst>
            </p:cNvPr>
            <p:cNvPicPr>
              <a:picLocks noChangeAspect="1"/>
            </p:cNvPicPr>
            <p:nvPr/>
          </p:nvPicPr>
          <p:blipFill>
            <a:blip r:embed="rId22"/>
            <a:stretch>
              <a:fillRect/>
            </a:stretch>
          </p:blipFill>
          <p:spPr>
            <a:xfrm>
              <a:off x="996103" y="2716247"/>
              <a:ext cx="1398397" cy="364289"/>
            </a:xfrm>
            <a:prstGeom prst="rect">
              <a:avLst/>
            </a:prstGeom>
          </p:spPr>
        </p:pic>
        <p:pic>
          <p:nvPicPr>
            <p:cNvPr id="26" name="Picture 25" descr="A picture containing drawing&#10;&#10;Description automatically generated">
              <a:extLst>
                <a:ext uri="{FF2B5EF4-FFF2-40B4-BE49-F238E27FC236}">
                  <a16:creationId xmlns:a16="http://schemas.microsoft.com/office/drawing/2014/main" id="{E68094C8-3DD7-EA4C-97AF-4408300B9A23}"/>
                </a:ext>
              </a:extLst>
            </p:cNvPr>
            <p:cNvPicPr>
              <a:picLocks noChangeAspect="1"/>
            </p:cNvPicPr>
            <p:nvPr/>
          </p:nvPicPr>
          <p:blipFill>
            <a:blip r:embed="rId23"/>
            <a:stretch>
              <a:fillRect/>
            </a:stretch>
          </p:blipFill>
          <p:spPr>
            <a:xfrm>
              <a:off x="5671958" y="2719072"/>
              <a:ext cx="1293733" cy="448272"/>
            </a:xfrm>
            <a:prstGeom prst="rect">
              <a:avLst/>
            </a:prstGeom>
          </p:spPr>
        </p:pic>
        <p:pic>
          <p:nvPicPr>
            <p:cNvPr id="27" name="Picture 26" descr="A picture containing drawing&#10;&#10;Description automatically generated">
              <a:extLst>
                <a:ext uri="{FF2B5EF4-FFF2-40B4-BE49-F238E27FC236}">
                  <a16:creationId xmlns:a16="http://schemas.microsoft.com/office/drawing/2014/main" id="{6410F33F-D106-E343-9DD2-1AE9723CD04B}"/>
                </a:ext>
              </a:extLst>
            </p:cNvPr>
            <p:cNvPicPr>
              <a:picLocks noChangeAspect="1"/>
            </p:cNvPicPr>
            <p:nvPr/>
          </p:nvPicPr>
          <p:blipFill>
            <a:blip r:embed="rId24"/>
            <a:stretch>
              <a:fillRect/>
            </a:stretch>
          </p:blipFill>
          <p:spPr>
            <a:xfrm>
              <a:off x="7016788" y="2688671"/>
              <a:ext cx="1423537" cy="502534"/>
            </a:xfrm>
            <a:prstGeom prst="rect">
              <a:avLst/>
            </a:prstGeom>
          </p:spPr>
        </p:pic>
        <p:pic>
          <p:nvPicPr>
            <p:cNvPr id="28" name="Picture 27" descr="A picture containing drawing&#10;&#10;Description automatically generated">
              <a:extLst>
                <a:ext uri="{FF2B5EF4-FFF2-40B4-BE49-F238E27FC236}">
                  <a16:creationId xmlns:a16="http://schemas.microsoft.com/office/drawing/2014/main" id="{FD3C930E-825F-BE41-AC92-0259FC6472A5}"/>
                </a:ext>
              </a:extLst>
            </p:cNvPr>
            <p:cNvPicPr>
              <a:picLocks noChangeAspect="1"/>
            </p:cNvPicPr>
            <p:nvPr/>
          </p:nvPicPr>
          <p:blipFill>
            <a:blip r:embed="rId25"/>
            <a:stretch>
              <a:fillRect/>
            </a:stretch>
          </p:blipFill>
          <p:spPr>
            <a:xfrm>
              <a:off x="4200024" y="2716247"/>
              <a:ext cx="1333193" cy="424517"/>
            </a:xfrm>
            <a:prstGeom prst="rect">
              <a:avLst/>
            </a:prstGeom>
          </p:spPr>
        </p:pic>
        <p:pic>
          <p:nvPicPr>
            <p:cNvPr id="18" name="Picture 17" descr="A close up of a logo&#10;&#10;Description automatically generated">
              <a:extLst>
                <a:ext uri="{FF2B5EF4-FFF2-40B4-BE49-F238E27FC236}">
                  <a16:creationId xmlns:a16="http://schemas.microsoft.com/office/drawing/2014/main" id="{C5948F49-03A9-1045-8EAA-427AE505152A}"/>
                </a:ext>
              </a:extLst>
            </p:cNvPr>
            <p:cNvPicPr>
              <a:picLocks noChangeAspect="1"/>
            </p:cNvPicPr>
            <p:nvPr/>
          </p:nvPicPr>
          <p:blipFill>
            <a:blip r:embed="rId26"/>
            <a:stretch>
              <a:fillRect/>
            </a:stretch>
          </p:blipFill>
          <p:spPr>
            <a:xfrm>
              <a:off x="9988637" y="2789797"/>
              <a:ext cx="1328149" cy="306822"/>
            </a:xfrm>
            <a:prstGeom prst="rect">
              <a:avLst/>
            </a:prstGeom>
          </p:spPr>
        </p:pic>
      </p:grpSp>
      <p:grpSp>
        <p:nvGrpSpPr>
          <p:cNvPr id="53" name="Group 52">
            <a:extLst>
              <a:ext uri="{FF2B5EF4-FFF2-40B4-BE49-F238E27FC236}">
                <a16:creationId xmlns:a16="http://schemas.microsoft.com/office/drawing/2014/main" id="{AA45F250-33C8-5B4B-959D-63DB92D67ED8}"/>
              </a:ext>
            </a:extLst>
          </p:cNvPr>
          <p:cNvGrpSpPr/>
          <p:nvPr/>
        </p:nvGrpSpPr>
        <p:grpSpPr>
          <a:xfrm>
            <a:off x="911424" y="3856981"/>
            <a:ext cx="8589801" cy="531150"/>
            <a:chOff x="966518" y="3937575"/>
            <a:chExt cx="8589801" cy="531150"/>
          </a:xfrm>
        </p:grpSpPr>
        <p:pic>
          <p:nvPicPr>
            <p:cNvPr id="7" name="Picture 6" descr="A picture containing drawing, table&#10;&#10;Description automatically generated">
              <a:extLst>
                <a:ext uri="{FF2B5EF4-FFF2-40B4-BE49-F238E27FC236}">
                  <a16:creationId xmlns:a16="http://schemas.microsoft.com/office/drawing/2014/main" id="{A56BA73E-12F8-684B-ACA9-A08F92A27B2D}"/>
                </a:ext>
              </a:extLst>
            </p:cNvPr>
            <p:cNvPicPr>
              <a:picLocks noChangeAspect="1"/>
            </p:cNvPicPr>
            <p:nvPr/>
          </p:nvPicPr>
          <p:blipFill rotWithShape="1">
            <a:blip r:embed="rId27"/>
            <a:srcRect l="15416" t="14862" r="18140" b="13765"/>
            <a:stretch/>
          </p:blipFill>
          <p:spPr>
            <a:xfrm>
              <a:off x="3502869" y="3937575"/>
              <a:ext cx="522831" cy="531150"/>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5BB898C4-5F42-4140-AA80-FD3F8BA670E3}"/>
                </a:ext>
              </a:extLst>
            </p:cNvPr>
            <p:cNvPicPr>
              <a:picLocks noChangeAspect="1"/>
            </p:cNvPicPr>
            <p:nvPr/>
          </p:nvPicPr>
          <p:blipFill rotWithShape="1">
            <a:blip r:embed="rId28"/>
            <a:srcRect l="11672" t="16114" r="13950" b="12007"/>
            <a:stretch/>
          </p:blipFill>
          <p:spPr>
            <a:xfrm>
              <a:off x="966518" y="3947961"/>
              <a:ext cx="1163922" cy="402291"/>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1A8B8B4F-1C04-B742-B276-C3C6F066C7BD}"/>
                </a:ext>
              </a:extLst>
            </p:cNvPr>
            <p:cNvPicPr>
              <a:picLocks noChangeAspect="1"/>
            </p:cNvPicPr>
            <p:nvPr/>
          </p:nvPicPr>
          <p:blipFill>
            <a:blip r:embed="rId29"/>
            <a:stretch>
              <a:fillRect/>
            </a:stretch>
          </p:blipFill>
          <p:spPr>
            <a:xfrm>
              <a:off x="2212837" y="4003869"/>
              <a:ext cx="1095284" cy="401991"/>
            </a:xfrm>
            <a:prstGeom prst="rect">
              <a:avLst/>
            </a:prstGeom>
          </p:spPr>
        </p:pic>
        <p:pic>
          <p:nvPicPr>
            <p:cNvPr id="11" name="Picture 10" descr="A close up of a sign&#10;&#10;Description automatically generated">
              <a:extLst>
                <a:ext uri="{FF2B5EF4-FFF2-40B4-BE49-F238E27FC236}">
                  <a16:creationId xmlns:a16="http://schemas.microsoft.com/office/drawing/2014/main" id="{DBB54AED-C7B5-AB47-86A0-1F80F1663209}"/>
                </a:ext>
              </a:extLst>
            </p:cNvPr>
            <p:cNvPicPr>
              <a:picLocks noChangeAspect="1"/>
            </p:cNvPicPr>
            <p:nvPr/>
          </p:nvPicPr>
          <p:blipFill>
            <a:blip r:embed="rId30"/>
            <a:stretch>
              <a:fillRect/>
            </a:stretch>
          </p:blipFill>
          <p:spPr>
            <a:xfrm>
              <a:off x="5899270" y="4003289"/>
              <a:ext cx="618166" cy="462603"/>
            </a:xfrm>
            <a:prstGeom prst="rect">
              <a:avLst/>
            </a:prstGeom>
          </p:spPr>
        </p:pic>
        <p:pic>
          <p:nvPicPr>
            <p:cNvPr id="13" name="Picture 12" descr="A close up of a logo&#10;&#10;Description automatically generated">
              <a:extLst>
                <a:ext uri="{FF2B5EF4-FFF2-40B4-BE49-F238E27FC236}">
                  <a16:creationId xmlns:a16="http://schemas.microsoft.com/office/drawing/2014/main" id="{2BC73A41-CF0B-BC48-9BD8-ED20477924F6}"/>
                </a:ext>
              </a:extLst>
            </p:cNvPr>
            <p:cNvPicPr>
              <a:picLocks noChangeAspect="1"/>
            </p:cNvPicPr>
            <p:nvPr/>
          </p:nvPicPr>
          <p:blipFill>
            <a:blip r:embed="rId31"/>
            <a:stretch>
              <a:fillRect/>
            </a:stretch>
          </p:blipFill>
          <p:spPr>
            <a:xfrm>
              <a:off x="8447161" y="3998088"/>
              <a:ext cx="1109158" cy="462602"/>
            </a:xfrm>
            <a:prstGeom prst="rect">
              <a:avLst/>
            </a:prstGeom>
          </p:spPr>
        </p:pic>
        <p:pic>
          <p:nvPicPr>
            <p:cNvPr id="17" name="Picture 16" descr="A picture containing bird, flower&#10;&#10;Description automatically generated">
              <a:extLst>
                <a:ext uri="{FF2B5EF4-FFF2-40B4-BE49-F238E27FC236}">
                  <a16:creationId xmlns:a16="http://schemas.microsoft.com/office/drawing/2014/main" id="{08E5050C-4F95-8445-887E-915A49AE8886}"/>
                </a:ext>
              </a:extLst>
            </p:cNvPr>
            <p:cNvPicPr>
              <a:picLocks noChangeAspect="1"/>
            </p:cNvPicPr>
            <p:nvPr/>
          </p:nvPicPr>
          <p:blipFill rotWithShape="1">
            <a:blip r:embed="rId32"/>
            <a:srcRect l="7801" t="41051" r="6356" b="40932"/>
            <a:stretch/>
          </p:blipFill>
          <p:spPr>
            <a:xfrm>
              <a:off x="6706307" y="4052575"/>
              <a:ext cx="1626682" cy="364029"/>
            </a:xfrm>
            <a:prstGeom prst="rect">
              <a:avLst/>
            </a:prstGeom>
          </p:spPr>
        </p:pic>
        <p:pic>
          <p:nvPicPr>
            <p:cNvPr id="20" name="Picture 19" descr="A picture containing clock&#10;&#10;Description automatically generated">
              <a:extLst>
                <a:ext uri="{FF2B5EF4-FFF2-40B4-BE49-F238E27FC236}">
                  <a16:creationId xmlns:a16="http://schemas.microsoft.com/office/drawing/2014/main" id="{D1F7292B-BC04-0E40-BB31-4A98CACDEBF6}"/>
                </a:ext>
              </a:extLst>
            </p:cNvPr>
            <p:cNvPicPr>
              <a:picLocks noChangeAspect="1"/>
            </p:cNvPicPr>
            <p:nvPr/>
          </p:nvPicPr>
          <p:blipFill>
            <a:blip r:embed="rId33"/>
            <a:stretch>
              <a:fillRect/>
            </a:stretch>
          </p:blipFill>
          <p:spPr>
            <a:xfrm>
              <a:off x="4352727" y="3982614"/>
              <a:ext cx="1423774" cy="398705"/>
            </a:xfrm>
            <a:prstGeom prst="rect">
              <a:avLst/>
            </a:prstGeom>
          </p:spPr>
        </p:pic>
      </p:grpSp>
      <p:grpSp>
        <p:nvGrpSpPr>
          <p:cNvPr id="54" name="Group 53">
            <a:extLst>
              <a:ext uri="{FF2B5EF4-FFF2-40B4-BE49-F238E27FC236}">
                <a16:creationId xmlns:a16="http://schemas.microsoft.com/office/drawing/2014/main" id="{39BC38BC-B3E2-D04D-AF58-14225C9B0E14}"/>
              </a:ext>
            </a:extLst>
          </p:cNvPr>
          <p:cNvGrpSpPr/>
          <p:nvPr/>
        </p:nvGrpSpPr>
        <p:grpSpPr>
          <a:xfrm>
            <a:off x="934695" y="5975093"/>
            <a:ext cx="8333730" cy="739930"/>
            <a:chOff x="1059772" y="6067137"/>
            <a:chExt cx="8333730" cy="739930"/>
          </a:xfrm>
        </p:grpSpPr>
        <p:pic>
          <p:nvPicPr>
            <p:cNvPr id="9" name="Picture 8" descr="A close up of a sign&#10;&#10;Description automatically generated">
              <a:extLst>
                <a:ext uri="{FF2B5EF4-FFF2-40B4-BE49-F238E27FC236}">
                  <a16:creationId xmlns:a16="http://schemas.microsoft.com/office/drawing/2014/main" id="{AD9206A9-32DB-9E47-8D03-198B570C51FC}"/>
                </a:ext>
              </a:extLst>
            </p:cNvPr>
            <p:cNvPicPr>
              <a:picLocks noChangeAspect="1"/>
            </p:cNvPicPr>
            <p:nvPr/>
          </p:nvPicPr>
          <p:blipFill>
            <a:blip r:embed="rId34"/>
            <a:stretch>
              <a:fillRect/>
            </a:stretch>
          </p:blipFill>
          <p:spPr>
            <a:xfrm>
              <a:off x="1059772" y="6209001"/>
              <a:ext cx="814360" cy="416844"/>
            </a:xfrm>
            <a:prstGeom prst="rect">
              <a:avLst/>
            </a:prstGeom>
          </p:spPr>
        </p:pic>
        <p:pic>
          <p:nvPicPr>
            <p:cNvPr id="12" name="Picture 11" descr="A close up of a logo&#10;&#10;Description automatically generated">
              <a:extLst>
                <a:ext uri="{FF2B5EF4-FFF2-40B4-BE49-F238E27FC236}">
                  <a16:creationId xmlns:a16="http://schemas.microsoft.com/office/drawing/2014/main" id="{9634BFC0-A163-1C46-85DE-09E4790E50EC}"/>
                </a:ext>
              </a:extLst>
            </p:cNvPr>
            <p:cNvPicPr>
              <a:picLocks noChangeAspect="1"/>
            </p:cNvPicPr>
            <p:nvPr/>
          </p:nvPicPr>
          <p:blipFill>
            <a:blip r:embed="rId35"/>
            <a:stretch>
              <a:fillRect/>
            </a:stretch>
          </p:blipFill>
          <p:spPr>
            <a:xfrm>
              <a:off x="3325247" y="6302100"/>
              <a:ext cx="1722311" cy="351973"/>
            </a:xfrm>
            <a:prstGeom prst="rect">
              <a:avLst/>
            </a:prstGeom>
          </p:spPr>
        </p:pic>
        <p:pic>
          <p:nvPicPr>
            <p:cNvPr id="15" name="Picture 14" descr="A close up of a logo&#10;&#10;Description automatically generated">
              <a:extLst>
                <a:ext uri="{FF2B5EF4-FFF2-40B4-BE49-F238E27FC236}">
                  <a16:creationId xmlns:a16="http://schemas.microsoft.com/office/drawing/2014/main" id="{CE111291-E54E-B44D-BC63-208338A56A60}"/>
                </a:ext>
              </a:extLst>
            </p:cNvPr>
            <p:cNvPicPr>
              <a:picLocks noChangeAspect="1"/>
            </p:cNvPicPr>
            <p:nvPr/>
          </p:nvPicPr>
          <p:blipFill>
            <a:blip r:embed="rId36"/>
            <a:stretch>
              <a:fillRect/>
            </a:stretch>
          </p:blipFill>
          <p:spPr>
            <a:xfrm>
              <a:off x="6835199" y="6231690"/>
              <a:ext cx="1407432" cy="468956"/>
            </a:xfrm>
            <a:prstGeom prst="rect">
              <a:avLst/>
            </a:prstGeom>
          </p:spPr>
        </p:pic>
        <p:pic>
          <p:nvPicPr>
            <p:cNvPr id="16" name="Picture 15" descr="A picture containing bird&#10;&#10;Description automatically generated">
              <a:extLst>
                <a:ext uri="{FF2B5EF4-FFF2-40B4-BE49-F238E27FC236}">
                  <a16:creationId xmlns:a16="http://schemas.microsoft.com/office/drawing/2014/main" id="{E0CA8B23-C43B-6A45-ABD9-B84DA6409B16}"/>
                </a:ext>
              </a:extLst>
            </p:cNvPr>
            <p:cNvPicPr>
              <a:picLocks noChangeAspect="1"/>
            </p:cNvPicPr>
            <p:nvPr/>
          </p:nvPicPr>
          <p:blipFill rotWithShape="1">
            <a:blip r:embed="rId37"/>
            <a:srcRect l="7476" t="21651" r="7476" b="17000"/>
            <a:stretch/>
          </p:blipFill>
          <p:spPr>
            <a:xfrm>
              <a:off x="8431466" y="6067137"/>
              <a:ext cx="962036" cy="739930"/>
            </a:xfrm>
            <a:prstGeom prst="rect">
              <a:avLst/>
            </a:prstGeom>
          </p:spPr>
        </p:pic>
        <p:pic>
          <p:nvPicPr>
            <p:cNvPr id="19" name="Picture 18" descr="A close up of a logo&#10;&#10;Description automatically generated">
              <a:extLst>
                <a:ext uri="{FF2B5EF4-FFF2-40B4-BE49-F238E27FC236}">
                  <a16:creationId xmlns:a16="http://schemas.microsoft.com/office/drawing/2014/main" id="{6B41D007-1B8D-B540-9533-0385D21ED5AC}"/>
                </a:ext>
              </a:extLst>
            </p:cNvPr>
            <p:cNvPicPr>
              <a:picLocks noChangeAspect="1"/>
            </p:cNvPicPr>
            <p:nvPr/>
          </p:nvPicPr>
          <p:blipFill rotWithShape="1">
            <a:blip r:embed="rId38"/>
            <a:srcRect l="8495" t="17425" r="6973" b="10849"/>
            <a:stretch/>
          </p:blipFill>
          <p:spPr>
            <a:xfrm>
              <a:off x="2119672" y="6205802"/>
              <a:ext cx="1112174" cy="462602"/>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15A6BEC1-6CCB-7041-AFAD-87D36965DF82}"/>
                </a:ext>
              </a:extLst>
            </p:cNvPr>
            <p:cNvPicPr>
              <a:picLocks noChangeAspect="1"/>
            </p:cNvPicPr>
            <p:nvPr/>
          </p:nvPicPr>
          <p:blipFill>
            <a:blip r:embed="rId39"/>
            <a:stretch>
              <a:fillRect/>
            </a:stretch>
          </p:blipFill>
          <p:spPr>
            <a:xfrm>
              <a:off x="5217417" y="6230691"/>
              <a:ext cx="1423775" cy="494788"/>
            </a:xfrm>
            <a:prstGeom prst="rect">
              <a:avLst/>
            </a:prstGeom>
          </p:spPr>
        </p:pic>
      </p:grpSp>
      <p:sp>
        <p:nvSpPr>
          <p:cNvPr id="46" name="Title 3">
            <a:extLst>
              <a:ext uri="{FF2B5EF4-FFF2-40B4-BE49-F238E27FC236}">
                <a16:creationId xmlns:a16="http://schemas.microsoft.com/office/drawing/2014/main" id="{77B7F4AF-0ADF-E241-B6A1-03BC4D4F6A37}"/>
              </a:ext>
            </a:extLst>
          </p:cNvPr>
          <p:cNvSpPr txBox="1">
            <a:spLocks/>
          </p:cNvSpPr>
          <p:nvPr/>
        </p:nvSpPr>
        <p:spPr>
          <a:xfrm>
            <a:off x="551384" y="620688"/>
            <a:ext cx="8153400" cy="77220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rgbClr val="00ADE1"/>
                </a:solidFill>
                <a:latin typeface="Calibri Light" panose="020F0302020204030204" pitchFamily="34" charset="0"/>
                <a:cs typeface="Calibri Light" panose="020F0302020204030204" pitchFamily="34" charset="0"/>
              </a:rPr>
              <a:t>Members</a:t>
            </a:r>
          </a:p>
        </p:txBody>
      </p:sp>
      <p:sp>
        <p:nvSpPr>
          <p:cNvPr id="47" name="TextBox 46">
            <a:extLst>
              <a:ext uri="{FF2B5EF4-FFF2-40B4-BE49-F238E27FC236}">
                <a16:creationId xmlns:a16="http://schemas.microsoft.com/office/drawing/2014/main" id="{194310C2-EC58-BF4F-BA0F-A7226E0B752C}"/>
              </a:ext>
            </a:extLst>
          </p:cNvPr>
          <p:cNvSpPr txBox="1"/>
          <p:nvPr/>
        </p:nvSpPr>
        <p:spPr>
          <a:xfrm>
            <a:off x="808783" y="1320882"/>
            <a:ext cx="1263166" cy="369332"/>
          </a:xfrm>
          <a:prstGeom prst="rect">
            <a:avLst/>
          </a:prstGeom>
          <a:noFill/>
        </p:spPr>
        <p:txBody>
          <a:bodyPr wrap="none" rtlCol="0">
            <a:spAutoFit/>
          </a:bodyPr>
          <a:lstStyle/>
          <a:p>
            <a:r>
              <a:rPr lang="en-AU" b="1">
                <a:solidFill>
                  <a:srgbClr val="00B9E4"/>
                </a:solidFill>
                <a:latin typeface="Calibri Light" panose="020F0302020204030204" pitchFamily="34" charset="0"/>
                <a:cs typeface="Calibri Light" panose="020F0302020204030204" pitchFamily="34" charset="0"/>
              </a:rPr>
              <a:t>Universities</a:t>
            </a:r>
            <a:endParaRPr lang="en-US" b="1">
              <a:solidFill>
                <a:srgbClr val="00B9E4"/>
              </a:solidFill>
              <a:latin typeface="Calibri Light" panose="020F0302020204030204" pitchFamily="34" charset="0"/>
              <a:cs typeface="Calibri Light" panose="020F0302020204030204" pitchFamily="34" charset="0"/>
            </a:endParaRPr>
          </a:p>
        </p:txBody>
      </p:sp>
      <p:sp>
        <p:nvSpPr>
          <p:cNvPr id="48" name="TextBox 47">
            <a:extLst>
              <a:ext uri="{FF2B5EF4-FFF2-40B4-BE49-F238E27FC236}">
                <a16:creationId xmlns:a16="http://schemas.microsoft.com/office/drawing/2014/main" id="{7D589BCD-7C57-9841-BC3D-92D61EC345B6}"/>
              </a:ext>
            </a:extLst>
          </p:cNvPr>
          <p:cNvSpPr txBox="1"/>
          <p:nvPr/>
        </p:nvSpPr>
        <p:spPr>
          <a:xfrm>
            <a:off x="840067" y="2402992"/>
            <a:ext cx="577402" cy="369332"/>
          </a:xfrm>
          <a:prstGeom prst="rect">
            <a:avLst/>
          </a:prstGeom>
          <a:noFill/>
        </p:spPr>
        <p:txBody>
          <a:bodyPr wrap="none" rtlCol="0">
            <a:spAutoFit/>
          </a:bodyPr>
          <a:lstStyle/>
          <a:p>
            <a:r>
              <a:rPr lang="en-AU" b="1">
                <a:solidFill>
                  <a:srgbClr val="00B9E4"/>
                </a:solidFill>
                <a:latin typeface="Calibri Light" panose="020F0302020204030204" pitchFamily="34" charset="0"/>
                <a:cs typeface="Calibri Light" panose="020F0302020204030204" pitchFamily="34" charset="0"/>
              </a:rPr>
              <a:t>CRIs</a:t>
            </a:r>
            <a:endParaRPr lang="en-US" b="1">
              <a:solidFill>
                <a:srgbClr val="00B9E4"/>
              </a:solidFill>
              <a:latin typeface="Calibri Light" panose="020F0302020204030204" pitchFamily="34" charset="0"/>
              <a:cs typeface="Calibri Light" panose="020F0302020204030204" pitchFamily="34" charset="0"/>
            </a:endParaRPr>
          </a:p>
        </p:txBody>
      </p:sp>
      <p:sp>
        <p:nvSpPr>
          <p:cNvPr id="49" name="TextBox 48">
            <a:extLst>
              <a:ext uri="{FF2B5EF4-FFF2-40B4-BE49-F238E27FC236}">
                <a16:creationId xmlns:a16="http://schemas.microsoft.com/office/drawing/2014/main" id="{21E1D2DA-2D61-F44E-AE00-E97E94CDC3BA}"/>
              </a:ext>
            </a:extLst>
          </p:cNvPr>
          <p:cNvSpPr txBox="1"/>
          <p:nvPr/>
        </p:nvSpPr>
        <p:spPr>
          <a:xfrm>
            <a:off x="837260" y="3493258"/>
            <a:ext cx="3535007" cy="369332"/>
          </a:xfrm>
          <a:prstGeom prst="rect">
            <a:avLst/>
          </a:prstGeom>
          <a:noFill/>
        </p:spPr>
        <p:txBody>
          <a:bodyPr wrap="none" rtlCol="0">
            <a:spAutoFit/>
          </a:bodyPr>
          <a:lstStyle/>
          <a:p>
            <a:r>
              <a:rPr lang="en-AU" b="1">
                <a:solidFill>
                  <a:srgbClr val="00B9E4"/>
                </a:solidFill>
                <a:latin typeface="Calibri Light" panose="020F0302020204030204" pitchFamily="34" charset="0"/>
                <a:cs typeface="Calibri Light" panose="020F0302020204030204" pitchFamily="34" charset="0"/>
              </a:rPr>
              <a:t>Independent research organisations</a:t>
            </a:r>
            <a:endParaRPr lang="en-US" b="1">
              <a:solidFill>
                <a:srgbClr val="00B9E4"/>
              </a:solidFill>
              <a:latin typeface="Calibri Light" panose="020F0302020204030204" pitchFamily="34" charset="0"/>
              <a:cs typeface="Calibri Light" panose="020F0302020204030204" pitchFamily="34" charset="0"/>
            </a:endParaRPr>
          </a:p>
        </p:txBody>
      </p:sp>
      <p:sp>
        <p:nvSpPr>
          <p:cNvPr id="50" name="TextBox 49">
            <a:extLst>
              <a:ext uri="{FF2B5EF4-FFF2-40B4-BE49-F238E27FC236}">
                <a16:creationId xmlns:a16="http://schemas.microsoft.com/office/drawing/2014/main" id="{5C64A794-9934-1241-AD53-D818D9DB6BE2}"/>
              </a:ext>
            </a:extLst>
          </p:cNvPr>
          <p:cNvSpPr txBox="1"/>
          <p:nvPr/>
        </p:nvSpPr>
        <p:spPr>
          <a:xfrm>
            <a:off x="895516" y="4434379"/>
            <a:ext cx="1886094" cy="369332"/>
          </a:xfrm>
          <a:prstGeom prst="rect">
            <a:avLst/>
          </a:prstGeom>
          <a:noFill/>
        </p:spPr>
        <p:txBody>
          <a:bodyPr wrap="none" rtlCol="0">
            <a:spAutoFit/>
          </a:bodyPr>
          <a:lstStyle/>
          <a:p>
            <a:r>
              <a:rPr lang="en-AU" b="1">
                <a:solidFill>
                  <a:srgbClr val="00B9E4"/>
                </a:solidFill>
                <a:latin typeface="Calibri Light" panose="020F0302020204030204" pitchFamily="34" charset="0"/>
                <a:cs typeface="Calibri Light" panose="020F0302020204030204" pitchFamily="34" charset="0"/>
              </a:rPr>
              <a:t>ITPs and Wānanga</a:t>
            </a:r>
            <a:endParaRPr lang="en-US" b="1">
              <a:solidFill>
                <a:srgbClr val="00B9E4"/>
              </a:solidFill>
              <a:latin typeface="Calibri Light" panose="020F0302020204030204" pitchFamily="34" charset="0"/>
              <a:cs typeface="Calibri Light" panose="020F0302020204030204" pitchFamily="34" charset="0"/>
            </a:endParaRPr>
          </a:p>
        </p:txBody>
      </p:sp>
      <p:sp>
        <p:nvSpPr>
          <p:cNvPr id="51" name="TextBox 50">
            <a:extLst>
              <a:ext uri="{FF2B5EF4-FFF2-40B4-BE49-F238E27FC236}">
                <a16:creationId xmlns:a16="http://schemas.microsoft.com/office/drawing/2014/main" id="{C422FCDD-6A1E-4A49-B7DE-E381816585C1}"/>
              </a:ext>
            </a:extLst>
          </p:cNvPr>
          <p:cNvSpPr txBox="1"/>
          <p:nvPr/>
        </p:nvSpPr>
        <p:spPr>
          <a:xfrm>
            <a:off x="837260" y="5739628"/>
            <a:ext cx="1146789" cy="369332"/>
          </a:xfrm>
          <a:prstGeom prst="rect">
            <a:avLst/>
          </a:prstGeom>
          <a:noFill/>
        </p:spPr>
        <p:txBody>
          <a:bodyPr wrap="none" rtlCol="0">
            <a:spAutoFit/>
          </a:bodyPr>
          <a:lstStyle/>
          <a:p>
            <a:r>
              <a:rPr lang="en-AU" b="1">
                <a:solidFill>
                  <a:srgbClr val="00B9E4"/>
                </a:solidFill>
                <a:latin typeface="Calibri Light" panose="020F0302020204030204" pitchFamily="34" charset="0"/>
                <a:cs typeface="Calibri Light" panose="020F0302020204030204" pitchFamily="34" charset="0"/>
              </a:rPr>
              <a:t>Associates</a:t>
            </a:r>
            <a:endParaRPr lang="en-US" b="1">
              <a:solidFill>
                <a:srgbClr val="00B9E4"/>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81639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close up of a map&#10;&#10;Description automatically generated">
            <a:extLst>
              <a:ext uri="{FF2B5EF4-FFF2-40B4-BE49-F238E27FC236}">
                <a16:creationId xmlns:a16="http://schemas.microsoft.com/office/drawing/2014/main" id="{AD5BD137-1D5A-EB43-BB93-1B4334CF4F5C}"/>
              </a:ext>
            </a:extLst>
          </p:cNvPr>
          <p:cNvPicPr>
            <a:picLocks noChangeAspect="1"/>
          </p:cNvPicPr>
          <p:nvPr/>
        </p:nvPicPr>
        <p:blipFill>
          <a:blip r:embed="rId2"/>
          <a:stretch>
            <a:fillRect/>
          </a:stretch>
        </p:blipFill>
        <p:spPr>
          <a:xfrm>
            <a:off x="379352" y="332655"/>
            <a:ext cx="11408616" cy="6192691"/>
          </a:xfrm>
          <a:prstGeom prst="rect">
            <a:avLst/>
          </a:prstGeom>
        </p:spPr>
      </p:pic>
      <p:grpSp>
        <p:nvGrpSpPr>
          <p:cNvPr id="2" name="Group 1">
            <a:extLst>
              <a:ext uri="{FF2B5EF4-FFF2-40B4-BE49-F238E27FC236}">
                <a16:creationId xmlns:a16="http://schemas.microsoft.com/office/drawing/2014/main" id="{1EBC7974-970B-C243-A533-2835A24652A1}"/>
              </a:ext>
            </a:extLst>
          </p:cNvPr>
          <p:cNvGrpSpPr/>
          <p:nvPr/>
        </p:nvGrpSpPr>
        <p:grpSpPr>
          <a:xfrm>
            <a:off x="391691" y="116632"/>
            <a:ext cx="11408616" cy="6192690"/>
            <a:chOff x="391691" y="116632"/>
            <a:chExt cx="11408616" cy="6192690"/>
          </a:xfrm>
        </p:grpSpPr>
        <p:pic>
          <p:nvPicPr>
            <p:cNvPr id="4" name="Picture 3">
              <a:extLst>
                <a:ext uri="{FF2B5EF4-FFF2-40B4-BE49-F238E27FC236}">
                  <a16:creationId xmlns:a16="http://schemas.microsoft.com/office/drawing/2014/main" id="{8BAED2B7-A125-954F-80D5-BB1C6B2B2376}"/>
                </a:ext>
              </a:extLst>
            </p:cNvPr>
            <p:cNvPicPr>
              <a:picLocks noChangeAspect="1"/>
            </p:cNvPicPr>
            <p:nvPr/>
          </p:nvPicPr>
          <p:blipFill>
            <a:blip r:embed="rId3"/>
            <a:srcRect/>
            <a:stretch/>
          </p:blipFill>
          <p:spPr>
            <a:xfrm>
              <a:off x="391691" y="116632"/>
              <a:ext cx="11408616" cy="6192690"/>
            </a:xfrm>
            <a:prstGeom prst="rect">
              <a:avLst/>
            </a:prstGeom>
          </p:spPr>
        </p:pic>
        <p:pic>
          <p:nvPicPr>
            <p:cNvPr id="5" name="Picture 4">
              <a:extLst>
                <a:ext uri="{FF2B5EF4-FFF2-40B4-BE49-F238E27FC236}">
                  <a16:creationId xmlns:a16="http://schemas.microsoft.com/office/drawing/2014/main" id="{E8554E00-1B40-7F4E-9AD8-4581C51C09DD}"/>
                </a:ext>
              </a:extLst>
            </p:cNvPr>
            <p:cNvPicPr>
              <a:picLocks noChangeAspect="1"/>
            </p:cNvPicPr>
            <p:nvPr/>
          </p:nvPicPr>
          <p:blipFill>
            <a:blip r:embed="rId4"/>
            <a:srcRect/>
            <a:stretch/>
          </p:blipFill>
          <p:spPr>
            <a:xfrm>
              <a:off x="391692" y="116632"/>
              <a:ext cx="11408615" cy="6192690"/>
            </a:xfrm>
            <a:prstGeom prst="rect">
              <a:avLst/>
            </a:prstGeom>
          </p:spPr>
        </p:pic>
        <p:pic>
          <p:nvPicPr>
            <p:cNvPr id="6" name="Picture 5">
              <a:extLst>
                <a:ext uri="{FF2B5EF4-FFF2-40B4-BE49-F238E27FC236}">
                  <a16:creationId xmlns:a16="http://schemas.microsoft.com/office/drawing/2014/main" id="{C4D34132-FB56-C640-ADA5-40E8DA732EB3}"/>
                </a:ext>
              </a:extLst>
            </p:cNvPr>
            <p:cNvPicPr>
              <a:picLocks noChangeAspect="1"/>
            </p:cNvPicPr>
            <p:nvPr/>
          </p:nvPicPr>
          <p:blipFill>
            <a:blip r:embed="rId5"/>
            <a:srcRect/>
            <a:stretch/>
          </p:blipFill>
          <p:spPr>
            <a:xfrm>
              <a:off x="391692" y="116632"/>
              <a:ext cx="11408615" cy="6192689"/>
            </a:xfrm>
            <a:prstGeom prst="rect">
              <a:avLst/>
            </a:prstGeom>
          </p:spPr>
        </p:pic>
        <p:pic>
          <p:nvPicPr>
            <p:cNvPr id="7" name="Picture 6">
              <a:extLst>
                <a:ext uri="{FF2B5EF4-FFF2-40B4-BE49-F238E27FC236}">
                  <a16:creationId xmlns:a16="http://schemas.microsoft.com/office/drawing/2014/main" id="{32DB6FA0-28BE-8F45-9BB8-EB27FED43B8E}"/>
                </a:ext>
              </a:extLst>
            </p:cNvPr>
            <p:cNvPicPr>
              <a:picLocks noChangeAspect="1"/>
            </p:cNvPicPr>
            <p:nvPr/>
          </p:nvPicPr>
          <p:blipFill>
            <a:blip r:embed="rId6"/>
            <a:srcRect/>
            <a:stretch/>
          </p:blipFill>
          <p:spPr>
            <a:xfrm>
              <a:off x="391693" y="116632"/>
              <a:ext cx="11408613" cy="6192689"/>
            </a:xfrm>
            <a:prstGeom prst="rect">
              <a:avLst/>
            </a:prstGeom>
          </p:spPr>
        </p:pic>
        <p:pic>
          <p:nvPicPr>
            <p:cNvPr id="8" name="Picture 7">
              <a:extLst>
                <a:ext uri="{FF2B5EF4-FFF2-40B4-BE49-F238E27FC236}">
                  <a16:creationId xmlns:a16="http://schemas.microsoft.com/office/drawing/2014/main" id="{949C951C-8C0F-6A47-8BAC-4D1303211D9A}"/>
                </a:ext>
              </a:extLst>
            </p:cNvPr>
            <p:cNvPicPr>
              <a:picLocks noChangeAspect="1"/>
            </p:cNvPicPr>
            <p:nvPr/>
          </p:nvPicPr>
          <p:blipFill>
            <a:blip r:embed="rId7"/>
            <a:srcRect/>
            <a:stretch/>
          </p:blipFill>
          <p:spPr>
            <a:xfrm>
              <a:off x="391693" y="116632"/>
              <a:ext cx="11408613" cy="6192688"/>
            </a:xfrm>
            <a:prstGeom prst="rect">
              <a:avLst/>
            </a:prstGeom>
          </p:spPr>
        </p:pic>
      </p:grpSp>
      <p:pic>
        <p:nvPicPr>
          <p:cNvPr id="14" name="Picture 13">
            <a:extLst>
              <a:ext uri="{FF2B5EF4-FFF2-40B4-BE49-F238E27FC236}">
                <a16:creationId xmlns:a16="http://schemas.microsoft.com/office/drawing/2014/main" id="{1F6C3365-D9DC-7C4C-B896-A663A8A2454B}"/>
              </a:ext>
            </a:extLst>
          </p:cNvPr>
          <p:cNvPicPr>
            <a:picLocks noChangeAspect="1"/>
          </p:cNvPicPr>
          <p:nvPr/>
        </p:nvPicPr>
        <p:blipFill>
          <a:blip r:embed="rId8"/>
          <a:srcRect/>
          <a:stretch/>
        </p:blipFill>
        <p:spPr>
          <a:xfrm>
            <a:off x="404037" y="332654"/>
            <a:ext cx="11408611" cy="6192688"/>
          </a:xfrm>
          <a:prstGeom prst="rect">
            <a:avLst/>
          </a:prstGeom>
        </p:spPr>
      </p:pic>
    </p:spTree>
    <p:extLst>
      <p:ext uri="{BB962C8B-B14F-4D97-AF65-F5344CB8AC3E}">
        <p14:creationId xmlns:p14="http://schemas.microsoft.com/office/powerpoint/2010/main" val="249556753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61AE97-A259-193F-3F5D-EFC82212BDB1}"/>
              </a:ext>
            </a:extLst>
          </p:cNvPr>
          <p:cNvPicPr>
            <a:picLocks noChangeAspect="1"/>
          </p:cNvPicPr>
          <p:nvPr/>
        </p:nvPicPr>
        <p:blipFill>
          <a:blip r:embed="rId2"/>
          <a:stretch>
            <a:fillRect/>
          </a:stretch>
        </p:blipFill>
        <p:spPr>
          <a:xfrm>
            <a:off x="3426960" y="0"/>
            <a:ext cx="5338079" cy="6858000"/>
          </a:xfrm>
          <a:prstGeom prst="rect">
            <a:avLst/>
          </a:prstGeom>
        </p:spPr>
      </p:pic>
    </p:spTree>
    <p:extLst>
      <p:ext uri="{BB962C8B-B14F-4D97-AF65-F5344CB8AC3E}">
        <p14:creationId xmlns:p14="http://schemas.microsoft.com/office/powerpoint/2010/main" val="295687926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BF3FD-C758-3D33-AF25-E5865E7EC247}"/>
            </a:ext>
          </a:extLst>
        </p:cNvPr>
        <p:cNvGrpSpPr/>
        <p:nvPr/>
      </p:nvGrpSpPr>
      <p:grpSpPr>
        <a:xfrm>
          <a:off x="0" y="0"/>
          <a:ext cx="0" cy="0"/>
          <a:chOff x="0" y="0"/>
          <a:chExt cx="0" cy="0"/>
        </a:xfrm>
      </p:grpSpPr>
      <p:sp>
        <p:nvSpPr>
          <p:cNvPr id="10" name="Subtitle 2">
            <a:extLst>
              <a:ext uri="{FF2B5EF4-FFF2-40B4-BE49-F238E27FC236}">
                <a16:creationId xmlns:a16="http://schemas.microsoft.com/office/drawing/2014/main" id="{00BE850A-DA41-23F3-3687-5BCC3A97E09F}"/>
              </a:ext>
            </a:extLst>
          </p:cNvPr>
          <p:cNvSpPr txBox="1">
            <a:spLocks/>
          </p:cNvSpPr>
          <p:nvPr/>
        </p:nvSpPr>
        <p:spPr>
          <a:xfrm>
            <a:off x="551384" y="1528423"/>
            <a:ext cx="5623640" cy="1277531"/>
          </a:xfrm>
          <a:prstGeom prst="rect">
            <a:avLst/>
          </a:prstGeom>
        </p:spPr>
        <p:txBody>
          <a:bodyPr anchor="t">
            <a:normAutofit/>
          </a:bodyPr>
          <a:lstStyle>
            <a:lvl1pPr marL="0" indent="0" algn="l" defTabSz="457200" rtl="0" eaLnBrk="1" latinLnBrk="0" hangingPunct="1">
              <a:lnSpc>
                <a:spcPts val="2500"/>
              </a:lnSpc>
              <a:spcBef>
                <a:spcPts val="0"/>
              </a:spcBef>
              <a:buFont typeface="Arial"/>
              <a:buNone/>
              <a:defRPr sz="2600" kern="1200" cap="all">
                <a:solidFill>
                  <a:schemeClr val="bg1"/>
                </a:solidFill>
                <a:latin typeface=""/>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a:solidFill>
                <a:schemeClr val="tx2"/>
              </a:solidFill>
              <a:latin typeface="Calibri Light" panose="020F0302020204030204" pitchFamily="34" charset="0"/>
              <a:cs typeface="Calibri Light" panose="020F0302020204030204" pitchFamily="34" charset="0"/>
            </a:endParaRPr>
          </a:p>
        </p:txBody>
      </p:sp>
      <p:sp>
        <p:nvSpPr>
          <p:cNvPr id="12" name="Rectangle 11">
            <a:extLst>
              <a:ext uri="{FF2B5EF4-FFF2-40B4-BE49-F238E27FC236}">
                <a16:creationId xmlns:a16="http://schemas.microsoft.com/office/drawing/2014/main" id="{5D6C4FAD-F17B-41D1-50D9-E27134E152D0}"/>
              </a:ext>
            </a:extLst>
          </p:cNvPr>
          <p:cNvSpPr/>
          <p:nvPr/>
        </p:nvSpPr>
        <p:spPr>
          <a:xfrm>
            <a:off x="2234927" y="2921733"/>
            <a:ext cx="4051610" cy="1767941"/>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3">
            <a:extLst>
              <a:ext uri="{FF2B5EF4-FFF2-40B4-BE49-F238E27FC236}">
                <a16:creationId xmlns:a16="http://schemas.microsoft.com/office/drawing/2014/main" id="{41CF129B-B09B-73A5-776C-90FE32FBFC3D}"/>
              </a:ext>
            </a:extLst>
          </p:cNvPr>
          <p:cNvSpPr txBox="1">
            <a:spLocks/>
          </p:cNvSpPr>
          <p:nvPr/>
        </p:nvSpPr>
        <p:spPr>
          <a:xfrm>
            <a:off x="551384" y="620688"/>
            <a:ext cx="8153400" cy="77220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00ADE1"/>
                </a:solidFill>
                <a:latin typeface="Calibri Light" panose="020F0302020204030204" pitchFamily="34" charset="0"/>
                <a:cs typeface="Calibri Light" panose="020F0302020204030204" pitchFamily="34" charset="0"/>
              </a:rPr>
              <a:t>What is a Reaction Mechanism</a:t>
            </a:r>
          </a:p>
        </p:txBody>
      </p:sp>
      <p:sp>
        <p:nvSpPr>
          <p:cNvPr id="13" name="Rectangle 12">
            <a:extLst>
              <a:ext uri="{FF2B5EF4-FFF2-40B4-BE49-F238E27FC236}">
                <a16:creationId xmlns:a16="http://schemas.microsoft.com/office/drawing/2014/main" id="{3CE814EF-C1ED-716B-BF27-06D4C1B9FFCF}"/>
              </a:ext>
            </a:extLst>
          </p:cNvPr>
          <p:cNvSpPr/>
          <p:nvPr/>
        </p:nvSpPr>
        <p:spPr>
          <a:xfrm>
            <a:off x="6881559" y="2391683"/>
            <a:ext cx="3646450" cy="270092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3707BAE-B51B-248E-24DD-FFA7576701ED}"/>
              </a:ext>
            </a:extLst>
          </p:cNvPr>
          <p:cNvSpPr txBox="1"/>
          <p:nvPr/>
        </p:nvSpPr>
        <p:spPr>
          <a:xfrm>
            <a:off x="574794" y="1925183"/>
            <a:ext cx="7969478" cy="369332"/>
          </a:xfrm>
          <a:prstGeom prst="rect">
            <a:avLst/>
          </a:prstGeom>
          <a:noFill/>
        </p:spPr>
        <p:txBody>
          <a:bodyPr wrap="square" rtlCol="0">
            <a:spAutoFit/>
          </a:bodyPr>
          <a:lstStyle/>
          <a:p>
            <a:pPr>
              <a:spcAft>
                <a:spcPts val="1000"/>
              </a:spcAft>
            </a:pPr>
            <a:r>
              <a:rPr lang="en-US" dirty="0">
                <a:solidFill>
                  <a:srgbClr val="001C36"/>
                </a:solidFill>
                <a:latin typeface="Calibri Light" panose="020F0302020204030204" pitchFamily="34" charset="0"/>
                <a:cs typeface="Calibri Light" panose="020F0302020204030204" pitchFamily="34" charset="0"/>
              </a:rPr>
              <a:t>Describes the steps of how a reaction works</a:t>
            </a:r>
          </a:p>
        </p:txBody>
      </p:sp>
      <p:pic>
        <p:nvPicPr>
          <p:cNvPr id="8" name="Picture 7">
            <a:extLst>
              <a:ext uri="{FF2B5EF4-FFF2-40B4-BE49-F238E27FC236}">
                <a16:creationId xmlns:a16="http://schemas.microsoft.com/office/drawing/2014/main" id="{B4959487-CA0D-0FD2-E0B3-CBFC27363DEC}"/>
              </a:ext>
            </a:extLst>
          </p:cNvPr>
          <p:cNvPicPr>
            <a:picLocks noChangeAspect="1"/>
          </p:cNvPicPr>
          <p:nvPr/>
        </p:nvPicPr>
        <p:blipFill>
          <a:blip r:embed="rId2"/>
          <a:stretch>
            <a:fillRect/>
          </a:stretch>
        </p:blipFill>
        <p:spPr>
          <a:xfrm>
            <a:off x="2388406" y="2981205"/>
            <a:ext cx="3743158" cy="1649213"/>
          </a:xfrm>
          <a:prstGeom prst="rect">
            <a:avLst/>
          </a:prstGeom>
        </p:spPr>
      </p:pic>
      <p:sp>
        <p:nvSpPr>
          <p:cNvPr id="9" name="TextBox 8">
            <a:extLst>
              <a:ext uri="{FF2B5EF4-FFF2-40B4-BE49-F238E27FC236}">
                <a16:creationId xmlns:a16="http://schemas.microsoft.com/office/drawing/2014/main" id="{0AF41C13-0B52-E21E-927B-5C3687041B5F}"/>
              </a:ext>
            </a:extLst>
          </p:cNvPr>
          <p:cNvSpPr txBox="1"/>
          <p:nvPr/>
        </p:nvSpPr>
        <p:spPr>
          <a:xfrm>
            <a:off x="3345585" y="4749146"/>
            <a:ext cx="1806072" cy="276999"/>
          </a:xfrm>
          <a:prstGeom prst="rect">
            <a:avLst/>
          </a:prstGeom>
          <a:noFill/>
        </p:spPr>
        <p:txBody>
          <a:bodyPr wrap="none" rtlCol="0">
            <a:spAutoFit/>
          </a:bodyPr>
          <a:lstStyle/>
          <a:p>
            <a:r>
              <a:rPr lang="en-US" sz="1200" dirty="0"/>
              <a:t>Example: S</a:t>
            </a:r>
            <a:r>
              <a:rPr lang="en-US" sz="1200" baseline="-25000" dirty="0"/>
              <a:t>N</a:t>
            </a:r>
            <a:r>
              <a:rPr lang="en-US" sz="1200" dirty="0"/>
              <a:t>1 mechanism</a:t>
            </a:r>
          </a:p>
        </p:txBody>
      </p:sp>
      <p:pic>
        <p:nvPicPr>
          <p:cNvPr id="11" name="Picture 10">
            <a:extLst>
              <a:ext uri="{FF2B5EF4-FFF2-40B4-BE49-F238E27FC236}">
                <a16:creationId xmlns:a16="http://schemas.microsoft.com/office/drawing/2014/main" id="{04174738-FDBF-6894-EBB0-B1F3DEF07823}"/>
              </a:ext>
            </a:extLst>
          </p:cNvPr>
          <p:cNvPicPr>
            <a:picLocks noChangeAspect="1"/>
          </p:cNvPicPr>
          <p:nvPr/>
        </p:nvPicPr>
        <p:blipFill>
          <a:blip r:embed="rId3"/>
          <a:stretch>
            <a:fillRect/>
          </a:stretch>
        </p:blipFill>
        <p:spPr>
          <a:xfrm>
            <a:off x="6993072" y="2580391"/>
            <a:ext cx="3352800" cy="2286000"/>
          </a:xfrm>
          <a:prstGeom prst="rect">
            <a:avLst/>
          </a:prstGeom>
        </p:spPr>
      </p:pic>
      <p:sp>
        <p:nvSpPr>
          <p:cNvPr id="14" name="TextBox 13">
            <a:extLst>
              <a:ext uri="{FF2B5EF4-FFF2-40B4-BE49-F238E27FC236}">
                <a16:creationId xmlns:a16="http://schemas.microsoft.com/office/drawing/2014/main" id="{572A916D-4E53-FED6-30A9-8238E1F8F489}"/>
              </a:ext>
            </a:extLst>
          </p:cNvPr>
          <p:cNvSpPr txBox="1"/>
          <p:nvPr/>
        </p:nvSpPr>
        <p:spPr>
          <a:xfrm>
            <a:off x="7567196" y="5142817"/>
            <a:ext cx="2275175" cy="276999"/>
          </a:xfrm>
          <a:prstGeom prst="rect">
            <a:avLst/>
          </a:prstGeom>
          <a:noFill/>
        </p:spPr>
        <p:txBody>
          <a:bodyPr wrap="none" rtlCol="0">
            <a:spAutoFit/>
          </a:bodyPr>
          <a:lstStyle/>
          <a:p>
            <a:r>
              <a:rPr lang="en-US" sz="1200" dirty="0"/>
              <a:t>Energy Profile of S</a:t>
            </a:r>
            <a:r>
              <a:rPr lang="en-US" sz="1200" baseline="-25000" dirty="0"/>
              <a:t>N</a:t>
            </a:r>
            <a:r>
              <a:rPr lang="en-US" sz="1200" dirty="0"/>
              <a:t>1 mechanism</a:t>
            </a:r>
          </a:p>
        </p:txBody>
      </p:sp>
      <p:sp>
        <p:nvSpPr>
          <p:cNvPr id="15" name="TextBox 14">
            <a:extLst>
              <a:ext uri="{FF2B5EF4-FFF2-40B4-BE49-F238E27FC236}">
                <a16:creationId xmlns:a16="http://schemas.microsoft.com/office/drawing/2014/main" id="{515EC364-D279-128E-F092-612C3FA7AE8D}"/>
              </a:ext>
            </a:extLst>
          </p:cNvPr>
          <p:cNvSpPr txBox="1"/>
          <p:nvPr/>
        </p:nvSpPr>
        <p:spPr>
          <a:xfrm>
            <a:off x="2676185" y="5646544"/>
            <a:ext cx="6839629" cy="369332"/>
          </a:xfrm>
          <a:prstGeom prst="rect">
            <a:avLst/>
          </a:prstGeom>
          <a:noFill/>
        </p:spPr>
        <p:txBody>
          <a:bodyPr wrap="none" rtlCol="0">
            <a:spAutoFit/>
          </a:bodyPr>
          <a:lstStyle/>
          <a:p>
            <a:pPr algn="ctr"/>
            <a:r>
              <a:rPr lang="en-US" b="1" dirty="0"/>
              <a:t>Goal: </a:t>
            </a:r>
            <a:r>
              <a:rPr lang="en-US" dirty="0"/>
              <a:t>To obtain the </a:t>
            </a:r>
            <a:r>
              <a:rPr lang="en-US" b="1" dirty="0"/>
              <a:t>transition state energies</a:t>
            </a:r>
            <a:r>
              <a:rPr lang="en-US" dirty="0"/>
              <a:t> for each mechanistic step</a:t>
            </a:r>
          </a:p>
        </p:txBody>
      </p:sp>
    </p:spTree>
    <p:extLst>
      <p:ext uri="{BB962C8B-B14F-4D97-AF65-F5344CB8AC3E}">
        <p14:creationId xmlns:p14="http://schemas.microsoft.com/office/powerpoint/2010/main" val="1395725060"/>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B8BEC-8112-D5F4-B9B2-24DAC7FD19FF}"/>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65CF3318-F8F2-2557-A6FB-1A699C6BBFD7}"/>
              </a:ext>
            </a:extLst>
          </p:cNvPr>
          <p:cNvPicPr>
            <a:picLocks noChangeAspect="1"/>
          </p:cNvPicPr>
          <p:nvPr/>
        </p:nvPicPr>
        <p:blipFill>
          <a:blip r:embed="rId2"/>
          <a:stretch>
            <a:fillRect/>
          </a:stretch>
        </p:blipFill>
        <p:spPr>
          <a:xfrm>
            <a:off x="3924601" y="3064026"/>
            <a:ext cx="2989596" cy="1277531"/>
          </a:xfrm>
          <a:prstGeom prst="rect">
            <a:avLst/>
          </a:prstGeom>
        </p:spPr>
      </p:pic>
      <p:pic>
        <p:nvPicPr>
          <p:cNvPr id="9" name="Picture 8">
            <a:extLst>
              <a:ext uri="{FF2B5EF4-FFF2-40B4-BE49-F238E27FC236}">
                <a16:creationId xmlns:a16="http://schemas.microsoft.com/office/drawing/2014/main" id="{07451357-7750-7DFF-65F9-986322DB424B}"/>
              </a:ext>
            </a:extLst>
          </p:cNvPr>
          <p:cNvPicPr>
            <a:picLocks noChangeAspect="1"/>
          </p:cNvPicPr>
          <p:nvPr/>
        </p:nvPicPr>
        <p:blipFill>
          <a:blip r:embed="rId3"/>
          <a:stretch>
            <a:fillRect/>
          </a:stretch>
        </p:blipFill>
        <p:spPr>
          <a:xfrm>
            <a:off x="2460409" y="4522519"/>
            <a:ext cx="6129454" cy="940409"/>
          </a:xfrm>
          <a:prstGeom prst="rect">
            <a:avLst/>
          </a:prstGeom>
        </p:spPr>
      </p:pic>
      <p:sp>
        <p:nvSpPr>
          <p:cNvPr id="12" name="TextBox 11">
            <a:extLst>
              <a:ext uri="{FF2B5EF4-FFF2-40B4-BE49-F238E27FC236}">
                <a16:creationId xmlns:a16="http://schemas.microsoft.com/office/drawing/2014/main" id="{E2C47553-DD29-DBBD-73C1-B2B0744177F4}"/>
              </a:ext>
            </a:extLst>
          </p:cNvPr>
          <p:cNvSpPr txBox="1"/>
          <p:nvPr/>
        </p:nvSpPr>
        <p:spPr>
          <a:xfrm>
            <a:off x="4398863" y="3996106"/>
            <a:ext cx="2252547" cy="276999"/>
          </a:xfrm>
          <a:prstGeom prst="rect">
            <a:avLst/>
          </a:prstGeom>
          <a:noFill/>
        </p:spPr>
        <p:txBody>
          <a:bodyPr wrap="square">
            <a:spAutoFit/>
          </a:bodyPr>
          <a:lstStyle/>
          <a:p>
            <a:pPr algn="ctr"/>
            <a:r>
              <a:rPr lang="en-US" sz="1200" dirty="0">
                <a:solidFill>
                  <a:srgbClr val="001C36"/>
                </a:solidFill>
                <a:latin typeface="Calibri Light" panose="020F0302020204030204" pitchFamily="34" charset="0"/>
                <a:cs typeface="Calibri Light" panose="020F0302020204030204" pitchFamily="34" charset="0"/>
              </a:rPr>
              <a:t>Schrödinger equation</a:t>
            </a:r>
            <a:endParaRPr lang="en-US" sz="1200" dirty="0"/>
          </a:p>
        </p:txBody>
      </p:sp>
      <p:sp>
        <p:nvSpPr>
          <p:cNvPr id="13" name="TextBox 12">
            <a:extLst>
              <a:ext uri="{FF2B5EF4-FFF2-40B4-BE49-F238E27FC236}">
                <a16:creationId xmlns:a16="http://schemas.microsoft.com/office/drawing/2014/main" id="{BB483F49-96BA-54F5-A587-1B8AB67E4A49}"/>
              </a:ext>
            </a:extLst>
          </p:cNvPr>
          <p:cNvSpPr txBox="1"/>
          <p:nvPr/>
        </p:nvSpPr>
        <p:spPr>
          <a:xfrm>
            <a:off x="3845171" y="5454599"/>
            <a:ext cx="3313912" cy="276999"/>
          </a:xfrm>
          <a:prstGeom prst="rect">
            <a:avLst/>
          </a:prstGeom>
          <a:noFill/>
        </p:spPr>
        <p:txBody>
          <a:bodyPr wrap="square">
            <a:spAutoFit/>
          </a:bodyPr>
          <a:lstStyle/>
          <a:p>
            <a:pPr algn="ctr"/>
            <a:r>
              <a:rPr lang="en-US" sz="1200" dirty="0">
                <a:solidFill>
                  <a:srgbClr val="001C36"/>
                </a:solidFill>
                <a:latin typeface="Calibri Light" panose="020F0302020204030204" pitchFamily="34" charset="0"/>
                <a:cs typeface="Calibri Light" panose="020F0302020204030204" pitchFamily="34" charset="0"/>
              </a:rPr>
              <a:t>Schrödinger equation implementation used in DFT</a:t>
            </a:r>
            <a:endParaRPr lang="en-US" sz="1200" dirty="0"/>
          </a:p>
        </p:txBody>
      </p:sp>
      <p:sp>
        <p:nvSpPr>
          <p:cNvPr id="10" name="Subtitle 2">
            <a:extLst>
              <a:ext uri="{FF2B5EF4-FFF2-40B4-BE49-F238E27FC236}">
                <a16:creationId xmlns:a16="http://schemas.microsoft.com/office/drawing/2014/main" id="{7FCBE966-0B93-B2C3-863E-C4202648308B}"/>
              </a:ext>
            </a:extLst>
          </p:cNvPr>
          <p:cNvSpPr txBox="1">
            <a:spLocks/>
          </p:cNvSpPr>
          <p:nvPr/>
        </p:nvSpPr>
        <p:spPr>
          <a:xfrm>
            <a:off x="551384" y="1528423"/>
            <a:ext cx="5623640" cy="1277531"/>
          </a:xfrm>
          <a:prstGeom prst="rect">
            <a:avLst/>
          </a:prstGeom>
        </p:spPr>
        <p:txBody>
          <a:bodyPr anchor="t">
            <a:normAutofit/>
          </a:bodyPr>
          <a:lstStyle>
            <a:lvl1pPr marL="0" indent="0" algn="l" defTabSz="457200" rtl="0" eaLnBrk="1" latinLnBrk="0" hangingPunct="1">
              <a:lnSpc>
                <a:spcPts val="2500"/>
              </a:lnSpc>
              <a:spcBef>
                <a:spcPts val="0"/>
              </a:spcBef>
              <a:buFont typeface="Arial"/>
              <a:buNone/>
              <a:defRPr sz="2600" kern="1200" cap="all">
                <a:solidFill>
                  <a:schemeClr val="bg1"/>
                </a:solidFill>
                <a:latin typeface=""/>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a:solidFill>
                <a:schemeClr val="tx2"/>
              </a:solidFill>
              <a:latin typeface="Calibri Light" panose="020F0302020204030204" pitchFamily="34" charset="0"/>
              <a:cs typeface="Calibri Light" panose="020F0302020204030204" pitchFamily="34" charset="0"/>
            </a:endParaRPr>
          </a:p>
        </p:txBody>
      </p:sp>
      <p:sp>
        <p:nvSpPr>
          <p:cNvPr id="6" name="Title 3">
            <a:extLst>
              <a:ext uri="{FF2B5EF4-FFF2-40B4-BE49-F238E27FC236}">
                <a16:creationId xmlns:a16="http://schemas.microsoft.com/office/drawing/2014/main" id="{FFD96223-AC0D-5860-D9E6-C9C625D1B431}"/>
              </a:ext>
            </a:extLst>
          </p:cNvPr>
          <p:cNvSpPr txBox="1">
            <a:spLocks/>
          </p:cNvSpPr>
          <p:nvPr/>
        </p:nvSpPr>
        <p:spPr>
          <a:xfrm>
            <a:off x="551384" y="620688"/>
            <a:ext cx="10837728" cy="77220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00ADE1"/>
                </a:solidFill>
                <a:latin typeface="Calibri Light" panose="020F0302020204030204" pitchFamily="34" charset="0"/>
                <a:cs typeface="Calibri Light" panose="020F0302020204030204" pitchFamily="34" charset="0"/>
              </a:rPr>
              <a:t>How to obtain transition energies? ORCA</a:t>
            </a:r>
          </a:p>
        </p:txBody>
      </p:sp>
      <p:sp>
        <p:nvSpPr>
          <p:cNvPr id="7" name="TextBox 6">
            <a:extLst>
              <a:ext uri="{FF2B5EF4-FFF2-40B4-BE49-F238E27FC236}">
                <a16:creationId xmlns:a16="http://schemas.microsoft.com/office/drawing/2014/main" id="{01568333-7188-0B68-AE4F-9B4ADD7DA1E9}"/>
              </a:ext>
            </a:extLst>
          </p:cNvPr>
          <p:cNvSpPr txBox="1"/>
          <p:nvPr/>
        </p:nvSpPr>
        <p:spPr>
          <a:xfrm>
            <a:off x="574794" y="1925183"/>
            <a:ext cx="7969478" cy="1179810"/>
          </a:xfrm>
          <a:prstGeom prst="rect">
            <a:avLst/>
          </a:prstGeom>
          <a:noFill/>
        </p:spPr>
        <p:txBody>
          <a:bodyPr wrap="square" rtlCol="0">
            <a:spAutoFit/>
          </a:bodyPr>
          <a:lstStyle/>
          <a:p>
            <a:pPr>
              <a:spcAft>
                <a:spcPts val="1000"/>
              </a:spcAft>
            </a:pPr>
            <a:r>
              <a:rPr lang="en-US" dirty="0">
                <a:solidFill>
                  <a:srgbClr val="001C36"/>
                </a:solidFill>
                <a:latin typeface="Calibri Light" panose="020F0302020204030204" pitchFamily="34" charset="0"/>
                <a:cs typeface="Calibri Light" panose="020F0302020204030204" pitchFamily="34" charset="0"/>
              </a:rPr>
              <a:t>ORCA is a program designed to perform DFT calculations on molecules</a:t>
            </a:r>
          </a:p>
          <a:p>
            <a:pPr>
              <a:spcAft>
                <a:spcPts val="1000"/>
              </a:spcAft>
            </a:pPr>
            <a:r>
              <a:rPr lang="en-US" dirty="0">
                <a:solidFill>
                  <a:srgbClr val="001C36"/>
                </a:solidFill>
                <a:latin typeface="Calibri Light" panose="020F0302020204030204" pitchFamily="34" charset="0"/>
                <a:cs typeface="Calibri Light" panose="020F0302020204030204" pitchFamily="34" charset="0"/>
              </a:rPr>
              <a:t>What is DFT (Density Functional Theory)? </a:t>
            </a:r>
          </a:p>
          <a:p>
            <a:pPr marL="285750" indent="-285750">
              <a:spcAft>
                <a:spcPts val="1000"/>
              </a:spcAft>
              <a:buFont typeface="Arial" panose="020B0604020202020204" pitchFamily="34" charset="0"/>
              <a:buChar char="•"/>
            </a:pPr>
            <a:r>
              <a:rPr lang="en-US" dirty="0">
                <a:solidFill>
                  <a:srgbClr val="001C36"/>
                </a:solidFill>
                <a:latin typeface="Calibri Light" panose="020F0302020204030204" pitchFamily="34" charset="0"/>
                <a:cs typeface="Calibri Light" panose="020F0302020204030204" pitchFamily="34" charset="0"/>
              </a:rPr>
              <a:t>A way to approximately solve the Schrödinger equation for molecules</a:t>
            </a:r>
          </a:p>
        </p:txBody>
      </p:sp>
      <p:pic>
        <p:nvPicPr>
          <p:cNvPr id="15" name="Picture 14">
            <a:extLst>
              <a:ext uri="{FF2B5EF4-FFF2-40B4-BE49-F238E27FC236}">
                <a16:creationId xmlns:a16="http://schemas.microsoft.com/office/drawing/2014/main" id="{10393ECF-BF1E-FE31-D804-7F6FCBF19CF9}"/>
              </a:ext>
            </a:extLst>
          </p:cNvPr>
          <p:cNvPicPr>
            <a:picLocks noChangeAspect="1"/>
          </p:cNvPicPr>
          <p:nvPr/>
        </p:nvPicPr>
        <p:blipFill>
          <a:blip r:embed="rId4"/>
          <a:stretch>
            <a:fillRect/>
          </a:stretch>
        </p:blipFill>
        <p:spPr>
          <a:xfrm>
            <a:off x="9830200" y="743415"/>
            <a:ext cx="377213" cy="377213"/>
          </a:xfrm>
          <a:prstGeom prst="rect">
            <a:avLst/>
          </a:prstGeom>
        </p:spPr>
      </p:pic>
      <p:pic>
        <p:nvPicPr>
          <p:cNvPr id="3" name="Picture 2" descr="A shark fin with dots and text&#10;&#10;AI-generated content may be incorrect.">
            <a:extLst>
              <a:ext uri="{FF2B5EF4-FFF2-40B4-BE49-F238E27FC236}">
                <a16:creationId xmlns:a16="http://schemas.microsoft.com/office/drawing/2014/main" id="{8C6B5EA3-0F1A-57C4-B086-7A70FFB89BAE}"/>
              </a:ext>
            </a:extLst>
          </p:cNvPr>
          <p:cNvPicPr>
            <a:picLocks noChangeAspect="1"/>
          </p:cNvPicPr>
          <p:nvPr/>
        </p:nvPicPr>
        <p:blipFill>
          <a:blip r:embed="rId5"/>
          <a:stretch>
            <a:fillRect/>
          </a:stretch>
        </p:blipFill>
        <p:spPr>
          <a:xfrm>
            <a:off x="7657007" y="1435762"/>
            <a:ext cx="4346385" cy="3017734"/>
          </a:xfrm>
          <a:prstGeom prst="rect">
            <a:avLst/>
          </a:prstGeom>
          <a:ln>
            <a:solidFill>
              <a:schemeClr val="tx1"/>
            </a:solidFill>
          </a:ln>
        </p:spPr>
      </p:pic>
    </p:spTree>
    <p:extLst>
      <p:ext uri="{BB962C8B-B14F-4D97-AF65-F5344CB8AC3E}">
        <p14:creationId xmlns:p14="http://schemas.microsoft.com/office/powerpoint/2010/main" val="3066513537"/>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F80C02-3588-A66D-FED0-B5AF0E176CE0}"/>
            </a:ext>
          </a:extLst>
        </p:cNvPr>
        <p:cNvGrpSpPr/>
        <p:nvPr/>
      </p:nvGrpSpPr>
      <p:grpSpPr>
        <a:xfrm>
          <a:off x="0" y="0"/>
          <a:ext cx="0" cy="0"/>
          <a:chOff x="0" y="0"/>
          <a:chExt cx="0" cy="0"/>
        </a:xfrm>
      </p:grpSpPr>
      <p:sp>
        <p:nvSpPr>
          <p:cNvPr id="6" name="Title 3">
            <a:extLst>
              <a:ext uri="{FF2B5EF4-FFF2-40B4-BE49-F238E27FC236}">
                <a16:creationId xmlns:a16="http://schemas.microsoft.com/office/drawing/2014/main" id="{1C3F85E8-F6D2-F210-DF5D-B0D41147C8F7}"/>
              </a:ext>
            </a:extLst>
          </p:cNvPr>
          <p:cNvSpPr txBox="1">
            <a:spLocks/>
          </p:cNvSpPr>
          <p:nvPr/>
        </p:nvSpPr>
        <p:spPr>
          <a:xfrm>
            <a:off x="551383" y="620688"/>
            <a:ext cx="11495837" cy="77220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00ADE1"/>
                </a:solidFill>
                <a:latin typeface="Calibri Light" panose="020F0302020204030204" pitchFamily="34" charset="0"/>
                <a:cs typeface="Calibri Light" panose="020F0302020204030204" pitchFamily="34" charset="0"/>
              </a:rPr>
              <a:t>Investigating Mechanistic Steps: The General Idea</a:t>
            </a:r>
          </a:p>
        </p:txBody>
      </p:sp>
      <p:pic>
        <p:nvPicPr>
          <p:cNvPr id="4" name="Picture 4" descr="Figure 9.3">
            <a:extLst>
              <a:ext uri="{FF2B5EF4-FFF2-40B4-BE49-F238E27FC236}">
                <a16:creationId xmlns:a16="http://schemas.microsoft.com/office/drawing/2014/main" id="{8436C89B-7C70-EA21-F4C6-96ADEEAC28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123" y="2030935"/>
            <a:ext cx="5075863" cy="315586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66768B6-94B7-59F3-8122-E65365BE19D7}"/>
              </a:ext>
            </a:extLst>
          </p:cNvPr>
          <p:cNvSpPr txBox="1"/>
          <p:nvPr/>
        </p:nvSpPr>
        <p:spPr>
          <a:xfrm>
            <a:off x="3266007" y="5233091"/>
            <a:ext cx="5487404" cy="646331"/>
          </a:xfrm>
          <a:prstGeom prst="rect">
            <a:avLst/>
          </a:prstGeom>
          <a:noFill/>
        </p:spPr>
        <p:txBody>
          <a:bodyPr wrap="square">
            <a:spAutoFit/>
          </a:bodyPr>
          <a:lstStyle/>
          <a:p>
            <a:pPr>
              <a:buNone/>
            </a:pPr>
            <a:r>
              <a:rPr lang="en-NZ" sz="900" dirty="0">
                <a:effectLst/>
                <a:latin typeface="Helvetica" pitchFamily="2" charset="0"/>
              </a:rPr>
              <a:t>Ouellette, R. J. and Rawn, J. D. (2018), </a:t>
            </a:r>
            <a:r>
              <a:rPr lang="en-NZ" sz="900" i="1" dirty="0">
                <a:effectLst/>
                <a:latin typeface="Helvetica" pitchFamily="2" charset="0"/>
              </a:rPr>
              <a:t>Haloalkanes and alcohols Nucleophilic Substitution and Elimination Reactions</a:t>
            </a:r>
            <a:r>
              <a:rPr lang="en-NZ" sz="900" dirty="0">
                <a:effectLst/>
                <a:latin typeface="Helvetica" pitchFamily="2" charset="0"/>
              </a:rPr>
              <a:t>, Elsevier, pp. 255--298.</a:t>
            </a:r>
          </a:p>
          <a:p>
            <a:pPr>
              <a:buNone/>
            </a:pPr>
            <a:br>
              <a:rPr lang="en-NZ" sz="900" dirty="0">
                <a:effectLst/>
                <a:latin typeface="Helvetica" pitchFamily="2" charset="0"/>
              </a:rPr>
            </a:br>
            <a:endParaRPr lang="en-NZ" sz="900" dirty="0">
              <a:effectLst/>
              <a:latin typeface="Helvetica" pitchFamily="2" charset="0"/>
            </a:endParaRPr>
          </a:p>
        </p:txBody>
      </p:sp>
      <p:sp>
        <p:nvSpPr>
          <p:cNvPr id="2" name="Oval 1">
            <a:extLst>
              <a:ext uri="{FF2B5EF4-FFF2-40B4-BE49-F238E27FC236}">
                <a16:creationId xmlns:a16="http://schemas.microsoft.com/office/drawing/2014/main" id="{E6C1680A-B17E-4A1F-83B3-D506B48633C1}"/>
              </a:ext>
            </a:extLst>
          </p:cNvPr>
          <p:cNvSpPr/>
          <p:nvPr/>
        </p:nvSpPr>
        <p:spPr>
          <a:xfrm>
            <a:off x="4598392" y="3631726"/>
            <a:ext cx="178419" cy="184998"/>
          </a:xfrm>
          <a:prstGeom prst="ellipse">
            <a:avLst/>
          </a:prstGeom>
          <a:solidFill>
            <a:srgbClr val="FF0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E52F123-CDC4-0375-B6D6-6738E1031D85}"/>
              </a:ext>
            </a:extLst>
          </p:cNvPr>
          <p:cNvSpPr/>
          <p:nvPr/>
        </p:nvSpPr>
        <p:spPr>
          <a:xfrm>
            <a:off x="4865092" y="3446728"/>
            <a:ext cx="178419" cy="184998"/>
          </a:xfrm>
          <a:prstGeom prst="ellipse">
            <a:avLst/>
          </a:prstGeom>
          <a:solidFill>
            <a:srgbClr val="FF0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A503FE3-A0BD-86EE-6B5B-C09715FE7CD6}"/>
              </a:ext>
            </a:extLst>
          </p:cNvPr>
          <p:cNvSpPr/>
          <p:nvPr/>
        </p:nvSpPr>
        <p:spPr>
          <a:xfrm>
            <a:off x="5023532" y="3146085"/>
            <a:ext cx="178419" cy="184998"/>
          </a:xfrm>
          <a:prstGeom prst="ellipse">
            <a:avLst/>
          </a:prstGeom>
          <a:solidFill>
            <a:srgbClr val="FF0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E4A5D88-2AC6-5BBE-E9C5-71FC6BB6B485}"/>
              </a:ext>
            </a:extLst>
          </p:cNvPr>
          <p:cNvSpPr/>
          <p:nvPr/>
        </p:nvSpPr>
        <p:spPr>
          <a:xfrm>
            <a:off x="5168962" y="2845442"/>
            <a:ext cx="178419" cy="184998"/>
          </a:xfrm>
          <a:prstGeom prst="ellipse">
            <a:avLst/>
          </a:prstGeom>
          <a:solidFill>
            <a:srgbClr val="FF0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3012C74-2BE9-FCBF-8E96-7E469DC216B2}"/>
              </a:ext>
            </a:extLst>
          </p:cNvPr>
          <p:cNvSpPr/>
          <p:nvPr/>
        </p:nvSpPr>
        <p:spPr>
          <a:xfrm>
            <a:off x="5299802" y="2604784"/>
            <a:ext cx="178419" cy="184998"/>
          </a:xfrm>
          <a:prstGeom prst="ellipse">
            <a:avLst/>
          </a:prstGeom>
          <a:solidFill>
            <a:srgbClr val="FF0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B2E987A-3936-9A90-6024-958523374717}"/>
              </a:ext>
            </a:extLst>
          </p:cNvPr>
          <p:cNvSpPr/>
          <p:nvPr/>
        </p:nvSpPr>
        <p:spPr>
          <a:xfrm>
            <a:off x="5501081" y="2500569"/>
            <a:ext cx="178419" cy="184998"/>
          </a:xfrm>
          <a:prstGeom prst="ellipse">
            <a:avLst/>
          </a:prstGeom>
          <a:solidFill>
            <a:srgbClr val="FF0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BDDD5C1-42F8-DA05-25F2-71E6E0BFCD14}"/>
              </a:ext>
            </a:extLst>
          </p:cNvPr>
          <p:cNvSpPr/>
          <p:nvPr/>
        </p:nvSpPr>
        <p:spPr>
          <a:xfrm>
            <a:off x="5710631" y="2595819"/>
            <a:ext cx="178419" cy="184998"/>
          </a:xfrm>
          <a:prstGeom prst="ellipse">
            <a:avLst/>
          </a:prstGeom>
          <a:solidFill>
            <a:srgbClr val="FF0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D3624FF-5D69-A17A-6412-B9B2DBE95638}"/>
              </a:ext>
            </a:extLst>
          </p:cNvPr>
          <p:cNvSpPr/>
          <p:nvPr/>
        </p:nvSpPr>
        <p:spPr>
          <a:xfrm>
            <a:off x="5859221" y="2835849"/>
            <a:ext cx="178419" cy="184998"/>
          </a:xfrm>
          <a:prstGeom prst="ellipse">
            <a:avLst/>
          </a:prstGeom>
          <a:solidFill>
            <a:srgbClr val="FF0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9609EC3-1DA8-FED6-E694-E469547FEA16}"/>
              </a:ext>
            </a:extLst>
          </p:cNvPr>
          <p:cNvSpPr/>
          <p:nvPr/>
        </p:nvSpPr>
        <p:spPr>
          <a:xfrm>
            <a:off x="5990659" y="3101855"/>
            <a:ext cx="178419" cy="184998"/>
          </a:xfrm>
          <a:prstGeom prst="ellipse">
            <a:avLst/>
          </a:prstGeom>
          <a:solidFill>
            <a:srgbClr val="FF0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A73ED08-FFAD-9F36-0BA6-211CFBD53D25}"/>
              </a:ext>
            </a:extLst>
          </p:cNvPr>
          <p:cNvSpPr/>
          <p:nvPr/>
        </p:nvSpPr>
        <p:spPr>
          <a:xfrm>
            <a:off x="6101832" y="3367861"/>
            <a:ext cx="178419" cy="184998"/>
          </a:xfrm>
          <a:prstGeom prst="ellipse">
            <a:avLst/>
          </a:prstGeom>
          <a:solidFill>
            <a:srgbClr val="FF0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8D399EC-70F7-81AD-C1CB-6A8BC533745E}"/>
              </a:ext>
            </a:extLst>
          </p:cNvPr>
          <p:cNvSpPr/>
          <p:nvPr/>
        </p:nvSpPr>
        <p:spPr>
          <a:xfrm>
            <a:off x="6210091" y="3608866"/>
            <a:ext cx="178419" cy="184998"/>
          </a:xfrm>
          <a:prstGeom prst="ellipse">
            <a:avLst/>
          </a:prstGeom>
          <a:solidFill>
            <a:srgbClr val="FF0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45605E9-DBBB-6448-1908-CC363F1234CC}"/>
              </a:ext>
            </a:extLst>
          </p:cNvPr>
          <p:cNvSpPr/>
          <p:nvPr/>
        </p:nvSpPr>
        <p:spPr>
          <a:xfrm>
            <a:off x="6328201" y="3875566"/>
            <a:ext cx="178419" cy="184998"/>
          </a:xfrm>
          <a:prstGeom prst="ellipse">
            <a:avLst/>
          </a:prstGeom>
          <a:solidFill>
            <a:srgbClr val="FF0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BB994AB-8DF7-0911-C302-96A58F9036FD}"/>
              </a:ext>
            </a:extLst>
          </p:cNvPr>
          <p:cNvSpPr/>
          <p:nvPr/>
        </p:nvSpPr>
        <p:spPr>
          <a:xfrm>
            <a:off x="6457741" y="4107976"/>
            <a:ext cx="178419" cy="184998"/>
          </a:xfrm>
          <a:prstGeom prst="ellipse">
            <a:avLst/>
          </a:prstGeom>
          <a:solidFill>
            <a:srgbClr val="FF0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7E755F2-2C6E-7B03-2139-B542388E8CF9}"/>
              </a:ext>
            </a:extLst>
          </p:cNvPr>
          <p:cNvSpPr/>
          <p:nvPr/>
        </p:nvSpPr>
        <p:spPr>
          <a:xfrm>
            <a:off x="6606331" y="4348006"/>
            <a:ext cx="178419" cy="184998"/>
          </a:xfrm>
          <a:prstGeom prst="ellipse">
            <a:avLst/>
          </a:prstGeom>
          <a:solidFill>
            <a:srgbClr val="FF0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69273E7-69FE-AAB8-F434-5EC867CFCE3F}"/>
              </a:ext>
            </a:extLst>
          </p:cNvPr>
          <p:cNvSpPr/>
          <p:nvPr/>
        </p:nvSpPr>
        <p:spPr>
          <a:xfrm>
            <a:off x="6812071" y="4553746"/>
            <a:ext cx="178419" cy="184998"/>
          </a:xfrm>
          <a:prstGeom prst="ellipse">
            <a:avLst/>
          </a:prstGeom>
          <a:solidFill>
            <a:srgbClr val="FF0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D34790C-EA7C-CB86-C3FA-41B81344C667}"/>
              </a:ext>
            </a:extLst>
          </p:cNvPr>
          <p:cNvSpPr/>
          <p:nvPr/>
        </p:nvSpPr>
        <p:spPr>
          <a:xfrm>
            <a:off x="7055911" y="4740436"/>
            <a:ext cx="178419" cy="184998"/>
          </a:xfrm>
          <a:prstGeom prst="ellipse">
            <a:avLst/>
          </a:prstGeom>
          <a:solidFill>
            <a:srgbClr val="FF0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99800FC-838B-4043-CF80-C87A6AB153E9}"/>
              </a:ext>
            </a:extLst>
          </p:cNvPr>
          <p:cNvSpPr/>
          <p:nvPr/>
        </p:nvSpPr>
        <p:spPr>
          <a:xfrm>
            <a:off x="7368331" y="4812826"/>
            <a:ext cx="178419" cy="184998"/>
          </a:xfrm>
          <a:prstGeom prst="ellipse">
            <a:avLst/>
          </a:prstGeom>
          <a:solidFill>
            <a:srgbClr val="FF0000"/>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56593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par>
                          <p:cTn id="37" fill="hold">
                            <p:stCondLst>
                              <p:cond delay="3500"/>
                            </p:stCondLst>
                            <p:childTnLst>
                              <p:par>
                                <p:cTn id="38" presetID="10" presetClass="entr" presetSubtype="0" fill="hold" grpId="0"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par>
                          <p:cTn id="41" fill="hold">
                            <p:stCondLst>
                              <p:cond delay="4000"/>
                            </p:stCondLst>
                            <p:childTnLst>
                              <p:par>
                                <p:cTn id="42" presetID="10" presetClass="entr" presetSubtype="0"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par>
                          <p:cTn id="45" fill="hold">
                            <p:stCondLst>
                              <p:cond delay="4500"/>
                            </p:stCondLst>
                            <p:childTnLst>
                              <p:par>
                                <p:cTn id="46" presetID="10" presetClass="entr" presetSubtype="0" fill="hold" grpId="0" nodeType="after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childTnLst>
                          </p:cTn>
                        </p:par>
                        <p:par>
                          <p:cTn id="57" fill="hold">
                            <p:stCondLst>
                              <p:cond delay="6000"/>
                            </p:stCondLst>
                            <p:childTnLst>
                              <p:par>
                                <p:cTn id="58" presetID="10" presetClass="entr" presetSubtype="0" fill="hold" grpId="0" nodeType="after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childTnLst>
                                </p:cTn>
                              </p:par>
                            </p:childTnLst>
                          </p:cTn>
                        </p:par>
                        <p:par>
                          <p:cTn id="61" fill="hold">
                            <p:stCondLst>
                              <p:cond delay="6500"/>
                            </p:stCondLst>
                            <p:childTnLst>
                              <p:par>
                                <p:cTn id="62" presetID="10" presetClass="entr" presetSubtype="0" fill="hold" grpId="0" nodeType="after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500"/>
                                        <p:tgtEl>
                                          <p:spTgt spid="19"/>
                                        </p:tgtEl>
                                      </p:cBhvr>
                                    </p:animEffect>
                                  </p:childTnLst>
                                </p:cTn>
                              </p:par>
                            </p:childTnLst>
                          </p:cTn>
                        </p:par>
                        <p:par>
                          <p:cTn id="65" fill="hold">
                            <p:stCondLst>
                              <p:cond delay="7000"/>
                            </p:stCondLst>
                            <p:childTnLst>
                              <p:par>
                                <p:cTn id="66" presetID="10" presetClass="entr" presetSubtype="0" fill="hold" grpId="0" nodeType="after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fade">
                                      <p:cBhvr>
                                        <p:cTn id="68" dur="500"/>
                                        <p:tgtEl>
                                          <p:spTgt spid="20"/>
                                        </p:tgtEl>
                                      </p:cBhvr>
                                    </p:animEffect>
                                  </p:childTnLst>
                                </p:cTn>
                              </p:par>
                            </p:childTnLst>
                          </p:cTn>
                        </p:par>
                        <p:par>
                          <p:cTn id="69" fill="hold">
                            <p:stCondLst>
                              <p:cond delay="7500"/>
                            </p:stCondLst>
                            <p:childTnLst>
                              <p:par>
                                <p:cTn id="70" presetID="10" presetClass="entr" presetSubtype="0" fill="hold" grpId="0" nodeType="after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7"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theme/theme1.xml><?xml version="1.0" encoding="utf-8"?>
<a:theme xmlns:a="http://schemas.openxmlformats.org/drawingml/2006/main" name="Standar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lt BG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lt BG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No BG">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0FE7CA15A82804D944447EDF491DA58" ma:contentTypeVersion="6" ma:contentTypeDescription="Create a new document." ma:contentTypeScope="" ma:versionID="e19cc24611d5ba3db0f57aeb361c79f6">
  <xsd:schema xmlns:xsd="http://www.w3.org/2001/XMLSchema" xmlns:xs="http://www.w3.org/2001/XMLSchema" xmlns:p="http://schemas.microsoft.com/office/2006/metadata/properties" xmlns:ns2="2c6577cb-94fb-46ba-92e2-a9872ce9b260" xmlns:ns3="e9b4376f-bcc8-4646-9cdf-d00916790817" targetNamespace="http://schemas.microsoft.com/office/2006/metadata/properties" ma:root="true" ma:fieldsID="38d7daa6d6dd88518238d878bc78d45b" ns2:_="" ns3:_="">
    <xsd:import namespace="2c6577cb-94fb-46ba-92e2-a9872ce9b260"/>
    <xsd:import namespace="e9b4376f-bcc8-4646-9cdf-d00916790817"/>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c6577cb-94fb-46ba-92e2-a9872ce9b2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9b4376f-bcc8-4646-9cdf-d00916790817"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2C3EC65-ED29-4EB2-A226-51C57154CDD3}">
  <ds:schemaRefs>
    <ds:schemaRef ds:uri="http://purl.org/dc/terms/"/>
    <ds:schemaRef ds:uri="http://schemas.microsoft.com/office/2006/metadata/properties"/>
    <ds:schemaRef ds:uri="http://schemas.microsoft.com/office/2006/documentManagement/types"/>
    <ds:schemaRef ds:uri="http://purl.org/dc/elements/1.1/"/>
    <ds:schemaRef ds:uri="http://schemas.openxmlformats.org/package/2006/metadata/core-properties"/>
    <ds:schemaRef ds:uri="http://www.w3.org/XML/1998/namespace"/>
    <ds:schemaRef ds:uri="http://schemas.microsoft.com/office/infopath/2007/PartnerControls"/>
    <ds:schemaRef ds:uri="e9b4376f-bcc8-4646-9cdf-d00916790817"/>
    <ds:schemaRef ds:uri="2c6577cb-94fb-46ba-92e2-a9872ce9b260"/>
    <ds:schemaRef ds:uri="http://purl.org/dc/dcmitype/"/>
  </ds:schemaRefs>
</ds:datastoreItem>
</file>

<file path=customXml/itemProps2.xml><?xml version="1.0" encoding="utf-8"?>
<ds:datastoreItem xmlns:ds="http://schemas.openxmlformats.org/officeDocument/2006/customXml" ds:itemID="{371AA02B-FE24-40CE-8EDC-D6BB36DE31F5}">
  <ds:schemaRefs>
    <ds:schemaRef ds:uri="2c6577cb-94fb-46ba-92e2-a9872ce9b260"/>
    <ds:schemaRef ds:uri="e9b4376f-bcc8-4646-9cdf-d0091679081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D87F45A-2D6A-4755-9B24-8A33068C9D9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495</TotalTime>
  <Words>826</Words>
  <Application>Microsoft Macintosh PowerPoint</Application>
  <PresentationFormat>Widescreen</PresentationFormat>
  <Paragraphs>88</Paragraphs>
  <Slides>19</Slides>
  <Notes>1</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19</vt:i4>
      </vt:variant>
    </vt:vector>
  </HeadingPairs>
  <TitlesOfParts>
    <vt:vector size="30" baseType="lpstr">
      <vt:lpstr>Arial</vt:lpstr>
      <vt:lpstr>Bryant Pro Medium</vt:lpstr>
      <vt:lpstr>Calibri</vt:lpstr>
      <vt:lpstr>Calibri Light</vt:lpstr>
      <vt:lpstr>Helvetica</vt:lpstr>
      <vt:lpstr>Roboto</vt:lpstr>
      <vt:lpstr>System Font Regular</vt:lpstr>
      <vt:lpstr>Standard</vt:lpstr>
      <vt:lpstr>Alt BG 1</vt:lpstr>
      <vt:lpstr>Alt BG 2</vt:lpstr>
      <vt:lpstr>No BG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Cat McQuillan</dc:creator>
  <cp:lastModifiedBy>Geoffrey Weal</cp:lastModifiedBy>
  <cp:revision>17</cp:revision>
  <dcterms:created xsi:type="dcterms:W3CDTF">2020-07-10T01:04:38Z</dcterms:created>
  <dcterms:modified xsi:type="dcterms:W3CDTF">2025-10-16T23:42:59Z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0x01010020FE7CA15A82804D944447EDF491DA58</vt:lpwstr>
  </property>
  <property fmtid="{D5CDD505-2E9C-101B-9397-08002B2CF9AE}" pid="3" name="xd_ProgID">
    <vt:lpwstr/>
  </property>
  <property fmtid="{D5CDD505-2E9C-101B-9397-08002B2CF9AE}" pid="4" name="ComplianceAssetId">
    <vt:lpwstr/>
  </property>
  <property fmtid="{D5CDD505-2E9C-101B-9397-08002B2CF9AE}" pid="5" name="TemplateUrl">
    <vt:lpwstr/>
  </property>
  <property fmtid="{D5CDD505-2E9C-101B-9397-08002B2CF9AE}" pid="6" name="_ExtendedDescription">
    <vt:lpwstr/>
  </property>
  <property fmtid="{D5CDD505-2E9C-101B-9397-08002B2CF9AE}" pid="7" name="TriggerFlowInfo">
    <vt:lpwstr/>
  </property>
  <property fmtid="{D5CDD505-2E9C-101B-9397-08002B2CF9AE}" pid="8" name="xd_Signature">
    <vt:lpwstr/>
  </property>
</Properties>
</file>